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1" r:id="rId2"/>
    <p:sldId id="292" r:id="rId3"/>
    <p:sldId id="374" r:id="rId4"/>
    <p:sldId id="419" r:id="rId5"/>
    <p:sldId id="293" r:id="rId6"/>
    <p:sldId id="296" r:id="rId7"/>
    <p:sldId id="418" r:id="rId8"/>
    <p:sldId id="298" r:id="rId9"/>
    <p:sldId id="381" r:id="rId10"/>
    <p:sldId id="417" r:id="rId11"/>
    <p:sldId id="413" r:id="rId12"/>
    <p:sldId id="310" r:id="rId13"/>
    <p:sldId id="416" r:id="rId14"/>
    <p:sldId id="414" r:id="rId15"/>
    <p:sldId id="404" r:id="rId16"/>
    <p:sldId id="415" r:id="rId17"/>
    <p:sldId id="342" r:id="rId18"/>
    <p:sldId id="344" r:id="rId19"/>
    <p:sldId id="405" r:id="rId20"/>
    <p:sldId id="406" r:id="rId21"/>
    <p:sldId id="318" r:id="rId22"/>
    <p:sldId id="359" r:id="rId23"/>
    <p:sldId id="278" r:id="rId24"/>
    <p:sldId id="320" r:id="rId25"/>
    <p:sldId id="355" r:id="rId26"/>
    <p:sldId id="323" r:id="rId27"/>
    <p:sldId id="317" r:id="rId28"/>
    <p:sldId id="279" r:id="rId29"/>
    <p:sldId id="343" r:id="rId30"/>
    <p:sldId id="346" r:id="rId31"/>
    <p:sldId id="304" r:id="rId32"/>
    <p:sldId id="325" r:id="rId33"/>
    <p:sldId id="420" r:id="rId34"/>
    <p:sldId id="347" r:id="rId35"/>
    <p:sldId id="348" r:id="rId36"/>
    <p:sldId id="354" r:id="rId37"/>
    <p:sldId id="327" r:id="rId38"/>
    <p:sldId id="333" r:id="rId39"/>
    <p:sldId id="349" r:id="rId40"/>
    <p:sldId id="350" r:id="rId41"/>
    <p:sldId id="352" r:id="rId42"/>
    <p:sldId id="421" r:id="rId43"/>
    <p:sldId id="370" r:id="rId44"/>
    <p:sldId id="371" r:id="rId45"/>
    <p:sldId id="422" r:id="rId46"/>
    <p:sldId id="408" r:id="rId47"/>
    <p:sldId id="372" r:id="rId48"/>
    <p:sldId id="373" r:id="rId49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Dosis" panose="020B0604020202020204" charset="0"/>
      <p:regular r:id="rId56"/>
      <p:bold r:id="rId57"/>
    </p:embeddedFont>
    <p:embeddedFont>
      <p:font typeface="MS PGothic" panose="020B0600070205080204" pitchFamily="34" charset="-128"/>
      <p:regular r:id="rId58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F21"/>
    <a:srgbClr val="009FE3"/>
    <a:srgbClr val="00BDF2"/>
    <a:srgbClr val="FCCE22"/>
    <a:srgbClr val="95C124"/>
    <a:srgbClr val="98969B"/>
    <a:srgbClr val="34495E"/>
    <a:srgbClr val="FCFCF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72" d="100"/>
          <a:sy n="72" d="100"/>
        </p:scale>
        <p:origin x="1308" y="78"/>
      </p:cViewPr>
      <p:guideLst>
        <p:guide orient="horz" pos="1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01\Downloads\AMADEI-FSE_FASCIE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Regionale!$M$1</c:f>
              <c:strCache>
                <c:ptCount val="1"/>
                <c:pt idx="0">
                  <c:v>Attivazioni anno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cat>
            <c:numRef>
              <c:f>Regionale!$L$2:$L$12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Regionale!$M$2:$M$12</c:f>
              <c:numCache>
                <c:formatCode>_-* #,##0_-;\-* #,##0_-;_-* "-"??_-;_-@_-</c:formatCode>
                <c:ptCount val="11"/>
                <c:pt idx="0">
                  <c:v>110</c:v>
                </c:pt>
                <c:pt idx="1">
                  <c:v>259</c:v>
                </c:pt>
                <c:pt idx="2">
                  <c:v>4090</c:v>
                </c:pt>
                <c:pt idx="3">
                  <c:v>10176</c:v>
                </c:pt>
                <c:pt idx="4">
                  <c:v>26854</c:v>
                </c:pt>
                <c:pt idx="5">
                  <c:v>50283</c:v>
                </c:pt>
                <c:pt idx="6">
                  <c:v>76237</c:v>
                </c:pt>
                <c:pt idx="7">
                  <c:v>100422</c:v>
                </c:pt>
                <c:pt idx="8">
                  <c:v>137924</c:v>
                </c:pt>
                <c:pt idx="9">
                  <c:v>193554</c:v>
                </c:pt>
                <c:pt idx="10">
                  <c:v>60140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C-43D2-A60B-9483C7AB8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16055240"/>
        <c:axId val="1"/>
      </c:barChart>
      <c:lineChart>
        <c:grouping val="standard"/>
        <c:varyColors val="0"/>
        <c:ser>
          <c:idx val="1"/>
          <c:order val="1"/>
          <c:tx>
            <c:strRef>
              <c:f>Regionale!$N$1</c:f>
              <c:strCache>
                <c:ptCount val="1"/>
                <c:pt idx="0">
                  <c:v>Totale FSe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0000"/>
                        </a:solidFill>
                        <a:latin typeface="Dosis" panose="02010503020202060003" pitchFamily="2" charset="0"/>
                        <a:ea typeface="+mn-ea"/>
                        <a:cs typeface="+mn-cs"/>
                      </a:defRPr>
                    </a:pPr>
                    <a:fld id="{3469D6C2-5633-4BEE-98D8-E8E8FB5A51F7}" type="VALUE">
                      <a:rPr lang="en-US" b="0">
                        <a:solidFill>
                          <a:sysClr val="windowText" lastClr="000000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rgbClr val="FF0000"/>
                          </a:solidFill>
                          <a:latin typeface="Dosis" panose="02010503020202060003" pitchFamily="2" charset="0"/>
                          <a:ea typeface="+mn-ea"/>
                          <a:cs typeface="+mn-cs"/>
                        </a:defRPr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3C-43D2-A60B-9483C7AB81D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79FACD8-0B03-4A23-AC1F-32FBBEA3BB30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[VALORE]</a:t>
                    </a:fld>
                    <a:endParaRPr lang="it-IT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73C-43D2-A60B-9483C7AB81DE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osis" panose="02010503020202060003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Regionale!$L$2:$L$12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Regionale!$N$2:$N$12</c:f>
              <c:numCache>
                <c:formatCode>_-* #,##0_-;\-* #,##0_-;_-* "-"??_-;_-@_-</c:formatCode>
                <c:ptCount val="11"/>
                <c:pt idx="0">
                  <c:v>110</c:v>
                </c:pt>
                <c:pt idx="1">
                  <c:v>369</c:v>
                </c:pt>
                <c:pt idx="2">
                  <c:v>4459</c:v>
                </c:pt>
                <c:pt idx="3">
                  <c:v>14635</c:v>
                </c:pt>
                <c:pt idx="4">
                  <c:v>41489</c:v>
                </c:pt>
                <c:pt idx="5">
                  <c:v>91772</c:v>
                </c:pt>
                <c:pt idx="6">
                  <c:v>168009</c:v>
                </c:pt>
                <c:pt idx="7">
                  <c:v>268431</c:v>
                </c:pt>
                <c:pt idx="8">
                  <c:v>406355</c:v>
                </c:pt>
                <c:pt idx="9">
                  <c:v>599909</c:v>
                </c:pt>
                <c:pt idx="10">
                  <c:v>660049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3C-43D2-A60B-9483C7AB8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055240"/>
        <c:axId val="1"/>
      </c:lineChart>
      <c:catAx>
        <c:axId val="91605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503020202060003" pitchFamily="2" charset="0"/>
                <a:ea typeface="+mn-ea"/>
                <a:cs typeface="+mn-cs"/>
              </a:defRPr>
            </a:pPr>
            <a:endParaRPr lang="it-IT"/>
          </a:p>
        </c:txPr>
        <c:crossAx val="916055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osis" panose="02010503020202060003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7C1B9D-36AA-46FB-9222-8952B64FB30C}" type="datetimeFigureOut">
              <a:rPr lang="it-IT"/>
              <a:pPr>
                <a:defRPr/>
              </a:pPr>
              <a:t>12/04/2019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4F0C33-D166-42D4-B229-AE1AF7738F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4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CF1161-F61F-4FE1-83B3-38EA566BBEEC}" type="datetimeFigureOut">
              <a:rPr lang="it-IT"/>
              <a:pPr>
                <a:defRPr/>
              </a:pPr>
              <a:t>12/04/2019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684" tIns="46342" rIns="92684" bIns="46342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9BB833-4783-4352-BF11-B4BAD1A8B7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62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CDEFE-1F83-4105-AA65-BE28FCE5E1D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3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06358" y="4715156"/>
            <a:ext cx="4984962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it-IT"/>
              <a:t>Interest to join possible extension of countries and Scope in 2010/11, open for other member states as w the others are observersell the ones in bold are in the proposal</a:t>
            </a:r>
          </a:p>
        </p:txBody>
      </p:sp>
    </p:spTree>
    <p:extLst>
      <p:ext uri="{BB962C8B-B14F-4D97-AF65-F5344CB8AC3E}">
        <p14:creationId xmlns:p14="http://schemas.microsoft.com/office/powerpoint/2010/main" val="236295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416B69-F4F1-463D-831F-6A40D4936B6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33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4450-A5E9-48F1-9EEE-A77B703043B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06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4450-A5E9-48F1-9EEE-A77B703043B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39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4450-A5E9-48F1-9EEE-A77B703043B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809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AE933-1C82-41BB-A6A1-7968ABFB9CB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59D71-0966-47DC-8BA0-0B1CFCA62B0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59D71-0966-47DC-8BA0-0B1CFCA62B0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94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884450-A5E9-48F1-9EEE-A77B703043B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30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EF044-FF72-44A0-8B46-2133CC38760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D087A-C266-45C6-8221-A190A5912FD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176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A2C26D-11AB-41E9-A42F-2FC8836E328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624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746B7-4447-428D-B907-7A73A350E11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53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6F238-3688-4846-A22D-275720887A6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788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6F238-3688-4846-A22D-275720887A6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985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36F238-3688-4846-A22D-275720887A6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85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569EF-5B19-40DC-9AA2-6AAFDD00CD6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16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C1C33-C242-4827-B06A-1815238E73F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21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itchFamily="34" charset="0"/>
            </a:endParaRP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054" indent="-2896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545" indent="-231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1963" indent="-231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381" indent="-23170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8799" indent="-231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2216" indent="-231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5634" indent="-231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9052" indent="-2317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953101B-4523-4815-9C36-0B1097FCFA66}" type="slidenum">
              <a:rPr lang="it-IT" altLang="it-IT" smtClean="0">
                <a:latin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alt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6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1F7DBE-059A-489D-A1DC-645B1DC4510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15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F98ED-B5AC-4B15-805E-27DBE95724A6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02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71BCD-F81F-49EF-ABA5-E4CA34EF0CB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37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xfrm>
            <a:off x="906358" y="4715156"/>
            <a:ext cx="4984962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it-IT"/>
              <a:t>Interest to join possible extension of countries and Scope in 2010/11, open for other member states as w the others are observersell the ones in bold are in the proposal</a:t>
            </a:r>
          </a:p>
        </p:txBody>
      </p:sp>
    </p:spTree>
    <p:extLst>
      <p:ext uri="{BB962C8B-B14F-4D97-AF65-F5344CB8AC3E}">
        <p14:creationId xmlns:p14="http://schemas.microsoft.com/office/powerpoint/2010/main" val="381032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CCF1-A226-4D57-942B-EF30B2143DA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83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55B40D8-3C7D-4AEE-90D2-77C7517B2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06"/>
            <a:ext cx="9144000" cy="549918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EFB3FE4-AF29-434D-B89F-223A5D5B8796}"/>
              </a:ext>
            </a:extLst>
          </p:cNvPr>
          <p:cNvSpPr/>
          <p:nvPr userDrawn="1"/>
        </p:nvSpPr>
        <p:spPr>
          <a:xfrm>
            <a:off x="2112665" y="6067433"/>
            <a:ext cx="7020272" cy="788488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908AD34-688C-422E-A5E7-2DA8084BE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67433"/>
            <a:ext cx="3419872" cy="79475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B0E2F15-418D-45D8-9F80-30C68AE5C1D0}"/>
              </a:ext>
            </a:extLst>
          </p:cNvPr>
          <p:cNvSpPr/>
          <p:nvPr userDrawn="1"/>
        </p:nvSpPr>
        <p:spPr>
          <a:xfrm>
            <a:off x="0" y="-5337"/>
            <a:ext cx="9132937" cy="78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D117615-132D-4D5B-AD14-7ABCB20300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907"/>
            <a:ext cx="2530925" cy="54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783E5ED-946C-4D34-87FD-FCBC725508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10" y="32291"/>
            <a:ext cx="128317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17266"/>
            <a:ext cx="2632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D64441-1252-49D4-88CD-820F9C4665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397"/>
            <a:ext cx="2699653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8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DF7E-5FB2-4082-B28B-02526BBB5A5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92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2089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0AF9-FD76-4312-ABB0-528ACC7EC3B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37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0FE3-F1EE-4C7E-A88A-DA6F60B54B2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56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2771775" y="6492875"/>
            <a:ext cx="10080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8AA7-825A-49D0-A66B-7840BEE77C3B}" type="datetime1">
              <a:rPr lang="it-IT" smtClean="0"/>
              <a:t>12/04/2019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924300" y="64404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D122-0A79-4197-8008-19B72D463F1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933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EFE7-EC56-46A2-B316-FB93916EB46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7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48B9-4AA0-4648-8029-37468B02FE9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037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6295-822B-4865-8BCF-D1235C511D1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54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F89F8-DE18-4892-AC8B-A40F53D2EBC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005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C29FFFCB-ABD5-4FD4-B9C4-570ADD710F2E}"/>
              </a:ext>
            </a:extLst>
          </p:cNvPr>
          <p:cNvSpPr/>
          <p:nvPr userDrawn="1"/>
        </p:nvSpPr>
        <p:spPr>
          <a:xfrm>
            <a:off x="0" y="6462000"/>
            <a:ext cx="3131840" cy="396000"/>
          </a:xfrm>
          <a:prstGeom prst="rect">
            <a:avLst/>
          </a:prstGeom>
          <a:solidFill>
            <a:srgbClr val="014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FDB379F-84D1-4AAC-9B49-7F79FDA25F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166" y="5540457"/>
            <a:ext cx="3923928" cy="1317543"/>
          </a:xfrm>
          <a:prstGeom prst="rect">
            <a:avLst/>
          </a:prstGeom>
        </p:spPr>
      </p:pic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468313" y="784225"/>
            <a:ext cx="82184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18907"/>
            <a:ext cx="2632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300B6E2-357A-4CF7-AB07-48308BA2EA6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038"/>
            <a:ext cx="2699653" cy="576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0EFCE3-167B-44A9-BC3D-59A419986FC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99" y="6462000"/>
            <a:ext cx="1704001" cy="3960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3B873855-EC98-4421-9CBE-69B890BD9396}"/>
              </a:ext>
            </a:extLst>
          </p:cNvPr>
          <p:cNvSpPr/>
          <p:nvPr userDrawn="1"/>
        </p:nvSpPr>
        <p:spPr>
          <a:xfrm>
            <a:off x="0" y="6462000"/>
            <a:ext cx="396000" cy="396000"/>
          </a:xfrm>
          <a:prstGeom prst="rect">
            <a:avLst/>
          </a:prstGeom>
          <a:solidFill>
            <a:srgbClr val="EE7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64" y="6456784"/>
            <a:ext cx="395536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Dosis" panose="02010503020202060003" pitchFamily="2" charset="0"/>
                <a:cs typeface="+mn-cs"/>
              </a:defRPr>
            </a:lvl1pPr>
          </a:lstStyle>
          <a:p>
            <a:pPr>
              <a:defRPr/>
            </a:pPr>
            <a:fld id="{05DC8D0A-C62A-4B85-8DC8-76F67FA7B0DA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94FC057-4207-4516-82B4-D81C5FF6FAA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2000"/>
            <a:ext cx="865543" cy="39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5" r:id="rId10"/>
    <p:sldLayoutId id="21474837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2800" b="1" kern="1200" dirty="0">
          <a:solidFill>
            <a:srgbClr val="1C5B71"/>
          </a:solidFill>
          <a:latin typeface="Dosis" panose="02010503020202060003" pitchFamily="2" charset="0"/>
          <a:ea typeface="Dosis" panose="02010503020202060003" pitchFamily="2" charset="0"/>
          <a:cs typeface="Dosis" panose="02010503020202060003" pitchFamily="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C5B7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i="1" kern="1200">
          <a:solidFill>
            <a:schemeClr val="tx1"/>
          </a:solidFill>
          <a:latin typeface="Dosis" panose="0201050302020206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support.fascicolo-sanitario.i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GsPt3jow5U" TargetMode="External"/><Relationship Id="rId2" Type="http://schemas.openxmlformats.org/officeDocument/2006/relationships/hyperlink" Target="https://www.youtube.com/watch?v=mfN6ujAigH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_Xplxk17Xk" TargetMode="External"/><Relationship Id="rId5" Type="http://schemas.openxmlformats.org/officeDocument/2006/relationships/hyperlink" Target="https://www.youtube.com/watch?v=00Dr-uRYdgg" TargetMode="External"/><Relationship Id="rId4" Type="http://schemas.openxmlformats.org/officeDocument/2006/relationships/hyperlink" Target="https://www.youtube.com/watch?v=dwqh2OjOP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wmf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proxy.racine.ra.it/faenzaeconomia/Images/suap_img.jpg" TargetMode="External"/><Relationship Id="rId4" Type="http://schemas.openxmlformats.org/officeDocument/2006/relationships/image" Target="../media/image12.wmf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52CFED-8CAC-4540-A07F-26BD81D449D0}"/>
              </a:ext>
            </a:extLst>
          </p:cNvPr>
          <p:cNvSpPr txBox="1"/>
          <p:nvPr/>
        </p:nvSpPr>
        <p:spPr>
          <a:xfrm>
            <a:off x="3275856" y="6218148"/>
            <a:ext cx="572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PEIbolditalic" pitchFamily="2" charset="0"/>
                <a:ea typeface="PEIbolditalic" pitchFamily="2" charset="0"/>
              </a:rPr>
              <a:t>I servizi sanitari online:</a:t>
            </a:r>
            <a:br>
              <a:rPr lang="it-IT" sz="1400" dirty="0">
                <a:solidFill>
                  <a:schemeClr val="bg1"/>
                </a:solidFill>
                <a:latin typeface="PEIbolditalic" pitchFamily="2" charset="0"/>
                <a:ea typeface="PEIbolditalic" pitchFamily="2" charset="0"/>
              </a:rPr>
            </a:br>
            <a:r>
              <a:rPr lang="it-IT" sz="1400" dirty="0">
                <a:solidFill>
                  <a:schemeClr val="bg1"/>
                </a:solidFill>
                <a:latin typeface="PEIbolditalic" pitchFamily="2" charset="0"/>
                <a:ea typeface="PEIbolditalic" pitchFamily="2" charset="0"/>
              </a:rPr>
              <a:t>il Fascicolo sanitario elettronico, come si usa, quali opportunità</a:t>
            </a:r>
          </a:p>
        </p:txBody>
      </p:sp>
    </p:spTree>
    <p:extLst>
      <p:ext uri="{BB962C8B-B14F-4D97-AF65-F5344CB8AC3E}">
        <p14:creationId xmlns:p14="http://schemas.microsoft.com/office/powerpoint/2010/main" val="3322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dirty="0">
                <a:cs typeface="+mj-cs"/>
              </a:rPr>
              <a:t>Il </a:t>
            </a:r>
            <a:r>
              <a:rPr lang="it-IT" sz="3600" dirty="0">
                <a:solidFill>
                  <a:schemeClr val="tx1"/>
                </a:solidFill>
              </a:rPr>
              <a:t>Fascicolo Sanitario</a:t>
            </a:r>
            <a:r>
              <a:rPr lang="it-IT" sz="3600" dirty="0"/>
              <a:t> </a:t>
            </a:r>
            <a:r>
              <a:rPr lang="it-IT" sz="3600" dirty="0">
                <a:solidFill>
                  <a:srgbClr val="FF0000"/>
                </a:solidFill>
              </a:rPr>
              <a:t>Elettronico</a:t>
            </a:r>
            <a:r>
              <a:rPr sz="3600" dirty="0">
                <a:cs typeface="+mj-cs"/>
              </a:rPr>
              <a:t> e l</a:t>
            </a:r>
            <a:r>
              <a:rPr lang="it-IT" sz="3600" dirty="0">
                <a:cs typeface="+mj-cs"/>
              </a:rPr>
              <a:t>'</a:t>
            </a:r>
            <a:r>
              <a:rPr sz="3600" dirty="0">
                <a:cs typeface="+mj-cs"/>
              </a:rPr>
              <a:t>impegnativa DEMATERIALIZZATA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7BE14-4168-4A20-908E-391C7C87BDF4}" type="slidenum">
              <a:rPr lang="it-IT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5462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Dematerializzazione </a:t>
            </a:r>
            <a:r>
              <a:rPr lang="it-IT" altLang="it-IT" dirty="0">
                <a:ea typeface="ヒラギノ角ゴ Pro W3"/>
              </a:rPr>
              <a:t>"</a:t>
            </a:r>
            <a:r>
              <a:rPr altLang="it-IT" dirty="0">
                <a:ea typeface="ヒラギノ角ゴ Pro W3"/>
              </a:rPr>
              <a:t>ricetta rossa</a:t>
            </a:r>
            <a:r>
              <a:rPr lang="it-IT" altLang="it-IT" dirty="0">
                <a:ea typeface="ヒラギノ角ゴ Pro W3"/>
              </a:rPr>
              <a:t>"</a:t>
            </a:r>
            <a:endParaRPr altLang="it-IT" dirty="0">
              <a:ea typeface="ヒラギノ角ゴ Pro W3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/>
          <a:lstStyle/>
          <a:p>
            <a:pPr algn="just"/>
            <a:r>
              <a:rPr lang="it-IT" altLang="it-IT" sz="2000" dirty="0"/>
              <a:t>Le prescrizioni vengono dematerializzate: sparisce la «ricetta rossa» (salvo poche eccezioni: stupefacenti, psicofarmaci)</a:t>
            </a:r>
          </a:p>
          <a:p>
            <a:pPr algn="just"/>
            <a:r>
              <a:rPr lang="it-IT" altLang="it-IT" sz="2000" dirty="0"/>
              <a:t>Le prescrizioni elettroniche sono identificate da NRE (Numero Ricetta Elettronica) e da un codice di autenticazione rilasciato dal sistema centrale del MEF al momento della creazione di una nuova prescrizione</a:t>
            </a:r>
          </a:p>
          <a:p>
            <a:pPr algn="just"/>
            <a:r>
              <a:rPr lang="it-IT" altLang="it-IT" sz="2000" dirty="0"/>
              <a:t>Una prescrizione </a:t>
            </a:r>
            <a:r>
              <a:rPr lang="it-IT" altLang="it-IT" sz="2000" b="1" dirty="0"/>
              <a:t>nasce</a:t>
            </a:r>
            <a:r>
              <a:rPr lang="it-IT" altLang="it-IT" sz="2000" dirty="0"/>
              <a:t> dematerializzata, non può </a:t>
            </a:r>
            <a:r>
              <a:rPr lang="it-IT" altLang="it-IT" sz="2000" dirty="0" err="1"/>
              <a:t>diventarlo</a:t>
            </a:r>
            <a:endParaRPr lang="it-IT" altLang="it-IT" sz="2000" dirty="0"/>
          </a:p>
          <a:p>
            <a:pPr algn="just"/>
            <a:r>
              <a:rPr lang="it-IT" altLang="it-IT" sz="2000" b="1" dirty="0"/>
              <a:t>Si ha una inversione di ruolo tra carta e rappresentazione elettronica della ricetta: farà fede il dato elettronico, il promemoria cartaceo serve solo per il recupero della prescrizione</a:t>
            </a:r>
          </a:p>
          <a:p>
            <a:pPr algn="just"/>
            <a:r>
              <a:rPr lang="it-IT" altLang="it-IT" sz="2000" dirty="0"/>
              <a:t>Ad oggi in Emilia-Romagna viene generato in forma dematerializzata l’</a:t>
            </a:r>
            <a:r>
              <a:rPr lang="it-IT" altLang="it-IT" sz="2000" b="1" dirty="0">
                <a:solidFill>
                  <a:srgbClr val="E52F21"/>
                </a:solidFill>
              </a:rPr>
              <a:t>88%</a:t>
            </a:r>
            <a:r>
              <a:rPr lang="it-IT" altLang="it-IT" sz="2000" dirty="0"/>
              <a:t> delle prescrizioni farmaceutiche SSN, l’</a:t>
            </a:r>
            <a:r>
              <a:rPr lang="it-IT" altLang="it-IT" sz="2000" b="1" dirty="0">
                <a:solidFill>
                  <a:srgbClr val="E52F21"/>
                </a:solidFill>
              </a:rPr>
              <a:t>84%</a:t>
            </a:r>
            <a:r>
              <a:rPr lang="it-IT" altLang="it-IT" sz="2000" dirty="0"/>
              <a:t> delle prescrizioni diagnostiche SSN.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36732-5009-4A90-B1E8-53A8291CFF98}" type="slidenum">
              <a:rPr lang="it-IT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86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848927"/>
            <a:ext cx="4754563" cy="34674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2636838"/>
            <a:ext cx="5405438" cy="3702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 rot="3081298">
            <a:off x="5123656" y="1431132"/>
            <a:ext cx="1281113" cy="952500"/>
          </a:xfrm>
          <a:prstGeom prst="bentArrow">
            <a:avLst>
              <a:gd name="adj1" fmla="val 45075"/>
              <a:gd name="adj2" fmla="val 42640"/>
              <a:gd name="adj3" fmla="val 46046"/>
              <a:gd name="adj4" fmla="val 48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it-IT" dirty="0"/>
          </a:p>
        </p:txBody>
      </p:sp>
      <p:cxnSp>
        <p:nvCxnSpPr>
          <p:cNvPr id="17" name="Connettore 2 16"/>
          <p:cNvCxnSpPr>
            <a:cxnSpLocks noChangeShapeType="1"/>
          </p:cNvCxnSpPr>
          <p:nvPr/>
        </p:nvCxnSpPr>
        <p:spPr bwMode="auto">
          <a:xfrm>
            <a:off x="7118350" y="2198688"/>
            <a:ext cx="0" cy="476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ttore 2 18"/>
          <p:cNvCxnSpPr>
            <a:cxnSpLocks noChangeShapeType="1"/>
            <a:stCxn id="19463" idx="2"/>
          </p:cNvCxnSpPr>
          <p:nvPr/>
        </p:nvCxnSpPr>
        <p:spPr bwMode="auto">
          <a:xfrm>
            <a:off x="1990725" y="5599113"/>
            <a:ext cx="2390775" cy="3683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CasellaDiTesto 9"/>
          <p:cNvSpPr txBox="1">
            <a:spLocks noChangeArrowheads="1"/>
          </p:cNvSpPr>
          <p:nvPr/>
        </p:nvSpPr>
        <p:spPr bwMode="auto">
          <a:xfrm>
            <a:off x="755650" y="5229225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  <a:ea typeface="MS PGothic" pitchFamily="34" charset="-128"/>
                <a:cs typeface="MS PGothic" pitchFamily="34" charset="-128"/>
              </a:rPr>
              <a:t>Codice Autenticazione</a:t>
            </a:r>
          </a:p>
        </p:txBody>
      </p:sp>
      <p:sp>
        <p:nvSpPr>
          <p:cNvPr id="19464" name="CasellaDiTesto 10"/>
          <p:cNvSpPr txBox="1">
            <a:spLocks noChangeArrowheads="1"/>
          </p:cNvSpPr>
          <p:nvPr/>
        </p:nvSpPr>
        <p:spPr bwMode="auto">
          <a:xfrm>
            <a:off x="8316913" y="1916113"/>
            <a:ext cx="67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itchFamily="34" charset="0"/>
                <a:ea typeface="MS PGothic" pitchFamily="34" charset="-128"/>
                <a:cs typeface="MS PGothic" pitchFamily="34" charset="-128"/>
              </a:rPr>
              <a:t>NRE</a:t>
            </a:r>
          </a:p>
        </p:txBody>
      </p:sp>
      <p:cxnSp>
        <p:nvCxnSpPr>
          <p:cNvPr id="23" name="Connettore 2 22"/>
          <p:cNvCxnSpPr>
            <a:cxnSpLocks noChangeShapeType="1"/>
            <a:stCxn id="19464" idx="2"/>
          </p:cNvCxnSpPr>
          <p:nvPr/>
        </p:nvCxnSpPr>
        <p:spPr bwMode="auto">
          <a:xfrm flipH="1">
            <a:off x="7597775" y="2286000"/>
            <a:ext cx="1054100" cy="63976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66" name="Gruppo 13"/>
          <p:cNvGrpSpPr>
            <a:grpSpLocks/>
          </p:cNvGrpSpPr>
          <p:nvPr/>
        </p:nvGrpSpPr>
        <p:grpSpPr bwMode="auto">
          <a:xfrm>
            <a:off x="6372225" y="708025"/>
            <a:ext cx="1625600" cy="1625600"/>
            <a:chOff x="6535853" y="459818"/>
            <a:chExt cx="1625600" cy="1625600"/>
          </a:xfrm>
        </p:grpSpPr>
        <p:pic>
          <p:nvPicPr>
            <p:cNvPr id="19468" name="Immagin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5853" y="459818"/>
              <a:ext cx="16256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CasellaDiTesto 15"/>
            <p:cNvSpPr txBox="1">
              <a:spLocks noChangeArrowheads="1"/>
            </p:cNvSpPr>
            <p:nvPr/>
          </p:nvSpPr>
          <p:spPr bwMode="auto">
            <a:xfrm>
              <a:off x="6940791" y="594717"/>
              <a:ext cx="8005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i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i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i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i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i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itchFamily="34" charset="0"/>
                  <a:ea typeface="MS PGothic" pitchFamily="34" charset="-128"/>
                  <a:cs typeface="MS PGothic" pitchFamily="34" charset="-128"/>
                </a:rPr>
                <a:t>SOLE</a:t>
              </a:r>
            </a:p>
          </p:txBody>
        </p:sp>
      </p:grpSp>
      <p:sp>
        <p:nvSpPr>
          <p:cNvPr id="1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F720A-84ED-4874-9930-73503CC71344}" type="slidenum">
              <a:rPr lang="it-IT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dirty="0">
                <a:cs typeface="+mj-cs"/>
              </a:rPr>
              <a:t>RITIRARE I REFERTI CON IL</a:t>
            </a:r>
            <a:br>
              <a:rPr lang="it-IT" sz="3600" dirty="0">
                <a:cs typeface="+mj-cs"/>
              </a:rPr>
            </a:br>
            <a:r>
              <a:rPr lang="it-IT" sz="3600" dirty="0">
                <a:solidFill>
                  <a:schemeClr val="tx1"/>
                </a:solidFill>
              </a:rPr>
              <a:t>Fascicolo Sanitario</a:t>
            </a:r>
            <a:r>
              <a:rPr lang="it-IT" sz="3600" dirty="0"/>
              <a:t> </a:t>
            </a:r>
            <a:r>
              <a:rPr lang="it-IT" sz="3600" dirty="0">
                <a:solidFill>
                  <a:srgbClr val="FF0000"/>
                </a:solidFill>
              </a:rPr>
              <a:t>Elettronico</a:t>
            </a:r>
            <a:endParaRPr sz="3600" dirty="0">
              <a:cs typeface="+mj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63489-3135-4B98-95A5-29FD0CAAFD2C}" type="slidenum">
              <a:rPr lang="it-IT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8792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FFD10-5E98-4CB4-902A-E8640821DD8A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21507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Ho il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, devo ritirare il referto dei miei esami?</a:t>
            </a:r>
          </a:p>
        </p:txBody>
      </p:sp>
      <p:sp>
        <p:nvSpPr>
          <p:cNvPr id="195" name="Segnaposto contenut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it-IT" altLang="it-IT" sz="2400" b="1" dirty="0">
                <a:solidFill>
                  <a:srgbClr val="E52F21"/>
                </a:solidFill>
                <a:ea typeface="ヒラギノ角ゴ Pro W3" pitchFamily="-83" charset="-128"/>
              </a:rPr>
              <a:t>NO</a:t>
            </a:r>
            <a:r>
              <a:rPr lang="it-IT" altLang="it-IT" sz="2400" dirty="0">
                <a:ea typeface="ヒラギノ角ゴ Pro W3" pitchFamily="-83" charset="-128"/>
              </a:rPr>
              <a:t>: tutti gli utenti del </a:t>
            </a:r>
            <a:r>
              <a:rPr lang="it-IT" altLang="it-IT" sz="2400" b="1" dirty="0">
                <a:ea typeface="ヒラギノ角ゴ Pro W3" pitchFamily="-83" charset="-128"/>
              </a:rPr>
              <a:t>Fascicolo</a:t>
            </a:r>
            <a:r>
              <a:rPr lang="it-IT" altLang="it-IT" sz="2400" dirty="0">
                <a:ea typeface="ヒラギノ角ゴ Pro W3" pitchFamily="-83" charset="-128"/>
              </a:rPr>
              <a:t> possono decidere di ritirare esclusivamente online e in formato elettronico i referti veicolati tramite la rete SOLE.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it-IT" altLang="it-IT" sz="2400" b="1" dirty="0">
                <a:solidFill>
                  <a:srgbClr val="E52F21"/>
                </a:solidFill>
                <a:ea typeface="ヒラギノ角ゴ Pro W3" pitchFamily="-83" charset="-128"/>
              </a:rPr>
              <a:t>COSA</a:t>
            </a:r>
            <a:r>
              <a:rPr lang="it-IT" altLang="it-IT" sz="2400" dirty="0">
                <a:ea typeface="ヒラギノ角ゴ Pro W3" pitchFamily="-83" charset="-128"/>
              </a:rPr>
              <a:t>: in questa fase, </a:t>
            </a:r>
            <a:r>
              <a:rPr lang="it-IT" altLang="it-IT" sz="2400" b="1" dirty="0">
                <a:ea typeface="ヒラギノ角ゴ Pro W3" pitchFamily="-83" charset="-128"/>
              </a:rPr>
              <a:t>esclusivamente i referti degli esami di Laboratorio e degli accertamenti di Radiologia</a:t>
            </a:r>
            <a:r>
              <a:rPr lang="it-IT" altLang="it-IT" sz="2400" dirty="0">
                <a:ea typeface="ヒラギノ角ゴ Pro W3" pitchFamily="-83" charset="-128"/>
              </a:rPr>
              <a:t>. È in estensione il numero delle Aziende (oggi 15) che rendono disponibili le immagini.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it-IT" altLang="it-IT" sz="2400" b="1" dirty="0">
                <a:solidFill>
                  <a:srgbClr val="E52F21"/>
                </a:solidFill>
                <a:ea typeface="ヒラギノ角ゴ Pro W3" pitchFamily="-83" charset="-128"/>
              </a:rPr>
              <a:t>COME</a:t>
            </a:r>
            <a:r>
              <a:rPr lang="it-IT" altLang="it-IT" sz="2400" dirty="0">
                <a:ea typeface="ヒラギノ角ゴ Pro W3" pitchFamily="-83" charset="-128"/>
              </a:rPr>
              <a:t>: selezionando l’apposita opzione all’interno del proprio </a:t>
            </a:r>
            <a:r>
              <a:rPr lang="it-IT" altLang="it-IT" sz="2400" b="1" dirty="0" err="1">
                <a:ea typeface="ヒラギノ角ゴ Pro W3" pitchFamily="-83" charset="-128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 pitchFamily="-83" charset="-128"/>
              </a:rPr>
              <a:t>e</a:t>
            </a:r>
            <a:r>
              <a:rPr lang="it-IT" altLang="it-IT" sz="2400" dirty="0">
                <a:ea typeface="ヒラギノ角ゴ Pro W3" pitchFamily="-83" charset="-128"/>
              </a:rPr>
              <a:t>.  Da quel momento, la scelta è effettiva. 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it-IT" altLang="it-IT" sz="2400" b="1" dirty="0">
                <a:solidFill>
                  <a:srgbClr val="E52F21"/>
                </a:solidFill>
                <a:ea typeface="ヒラギノ角ゴ Pro W3" pitchFamily="-83" charset="-128"/>
              </a:rPr>
              <a:t>COSA CAMBIA</a:t>
            </a:r>
            <a:r>
              <a:rPr lang="it-IT" altLang="it-IT" sz="2400" dirty="0">
                <a:ea typeface="ヒラギノ角ゴ Pro W3" pitchFamily="-83" charset="-128"/>
              </a:rPr>
              <a:t>: per i referti citati, viene a cadere l’obbligo del ritiro del cartaceo entro 30 giorni, e le relative sanzioni.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1484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FFD10-5E98-4CB4-902A-E8640821DD8A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21507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Ritirare anche le immagini radiografiche da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endParaRPr altLang="it-IT" dirty="0">
              <a:ea typeface="ヒラギノ角ゴ Pro W3"/>
            </a:endParaRPr>
          </a:p>
        </p:txBody>
      </p:sp>
      <p:sp>
        <p:nvSpPr>
          <p:cNvPr id="195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20000"/>
              </a:lnSpc>
              <a:buNone/>
              <a:defRPr/>
            </a:pPr>
            <a:r>
              <a:rPr lang="it-IT" altLang="it-IT" sz="2400" dirty="0">
                <a:ea typeface="ヒラギノ角ゴ Pro W3" pitchFamily="-83" charset="-128"/>
              </a:rPr>
              <a:t>Da</a:t>
            </a:r>
            <a:r>
              <a:rPr lang="it-IT" altLang="it-IT" sz="2400" b="1" dirty="0">
                <a:solidFill>
                  <a:srgbClr val="E52F21"/>
                </a:solidFill>
                <a:ea typeface="ヒラギノ角ゴ Pro W3" pitchFamily="-83" charset="-128"/>
              </a:rPr>
              <a:t> dicembre 2016</a:t>
            </a:r>
            <a:r>
              <a:rPr lang="it-IT" altLang="it-IT" sz="2400" dirty="0">
                <a:ea typeface="ヒラギノ角ゴ Pro W3" pitchFamily="-83" charset="-128"/>
              </a:rPr>
              <a:t>, è in progressiva estensione la possibilità per gli utenti del </a:t>
            </a:r>
            <a:r>
              <a:rPr lang="it-IT" altLang="it-IT" sz="2400" b="1" dirty="0">
                <a:ea typeface="ヒラギノ角ゴ Pro W3" pitchFamily="-83" charset="-128"/>
              </a:rPr>
              <a:t>Fascicolo</a:t>
            </a:r>
            <a:r>
              <a:rPr lang="it-IT" altLang="it-IT" sz="2400" dirty="0">
                <a:ea typeface="ヒラギノ角ゴ Pro W3" pitchFamily="-83" charset="-128"/>
              </a:rPr>
              <a:t> di ritirare online le immagini radiografiche relative ai referti veicolati tramite la rete SOLE.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it-IT" altLang="it-IT" sz="2400" b="1" dirty="0">
                <a:solidFill>
                  <a:srgbClr val="E52F21"/>
                </a:solidFill>
                <a:ea typeface="ヒラギノ角ゴ Pro W3" pitchFamily="-83" charset="-128"/>
              </a:rPr>
              <a:t>COSA</a:t>
            </a:r>
            <a:r>
              <a:rPr lang="it-IT" altLang="it-IT" sz="2400" dirty="0">
                <a:ea typeface="ヒラギノ角ゴ Pro W3" pitchFamily="-83" charset="-128"/>
              </a:rPr>
              <a:t>: viene trasmesso un file compresso contenente quanto normalmente presente sul CD: SW di visualizzazione e immagini.</a:t>
            </a:r>
          </a:p>
          <a:p>
            <a:pPr algn="just">
              <a:lnSpc>
                <a:spcPct val="120000"/>
              </a:lnSpc>
              <a:buFontTx/>
              <a:buChar char="•"/>
              <a:defRPr/>
            </a:pPr>
            <a:r>
              <a:rPr lang="it-IT" altLang="it-IT" sz="2400" b="1" dirty="0">
                <a:solidFill>
                  <a:srgbClr val="E52F21"/>
                </a:solidFill>
                <a:ea typeface="ヒラギノ角ゴ Pro W3" pitchFamily="-83" charset="-128"/>
              </a:rPr>
              <a:t>COME</a:t>
            </a:r>
            <a:r>
              <a:rPr lang="it-IT" altLang="it-IT" sz="2400" dirty="0">
                <a:ea typeface="ヒラギノ角ゴ Pro W3" pitchFamily="-83" charset="-128"/>
              </a:rPr>
              <a:t>: richiedendo lo scarico all’interno del proprio </a:t>
            </a:r>
            <a:r>
              <a:rPr lang="it-IT" altLang="it-IT" sz="2400" b="1" dirty="0" err="1">
                <a:ea typeface="ヒラギノ角ゴ Pro W3" pitchFamily="-83" charset="-128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 pitchFamily="-83" charset="-128"/>
              </a:rPr>
              <a:t>e</a:t>
            </a:r>
            <a:r>
              <a:rPr lang="it-IT" altLang="it-IT" sz="2400" dirty="0">
                <a:ea typeface="ヒラギノ角ゴ Pro W3" pitchFamily="-83" charset="-128"/>
              </a:rPr>
              <a:t>.  Non appena il sistema RIS/PACS a cui fa capo la Radiologia che ha erogato la prestazione ha prodotto il file, viene inviata una notifica per lo scarico. 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9224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>
                <a:cs typeface="+mj-cs"/>
              </a:rPr>
              <a:t>IL </a:t>
            </a:r>
            <a:r>
              <a:rPr lang="it-IT" dirty="0">
                <a:solidFill>
                  <a:schemeClr val="tx1"/>
                </a:solidFill>
              </a:rPr>
              <a:t>Fascicolo Sanitario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Elettronico</a:t>
            </a:r>
            <a:br>
              <a:rPr lang="it-IT" dirty="0">
                <a:cs typeface="+mj-cs"/>
              </a:rPr>
            </a:br>
            <a:r>
              <a:rPr dirty="0">
                <a:cs typeface="+mj-cs"/>
              </a:rPr>
              <a:t>come accedere, quali utilizzi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0B9DA-F4D2-4721-B1E3-AD63E9614CE0}" type="slidenum">
              <a:rPr lang="it-IT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2124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Accedere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 </a:t>
            </a:r>
            <a:r>
              <a:rPr altLang="it-IT" dirty="0">
                <a:ea typeface="ヒラギノ角ゴ Pro W3"/>
              </a:rPr>
              <a:t>: chi, </a:t>
            </a:r>
            <a:r>
              <a:rPr lang="it-IT" altLang="it-IT" dirty="0">
                <a:ea typeface="ヒラギノ角ゴ Pro W3"/>
              </a:rPr>
              <a:t>con </a:t>
            </a:r>
            <a:r>
              <a:rPr altLang="it-IT" dirty="0">
                <a:ea typeface="ヒラギノ角ゴ Pro W3"/>
              </a:rPr>
              <a:t>cosa, come</a:t>
            </a:r>
          </a:p>
        </p:txBody>
      </p:sp>
      <p:sp>
        <p:nvSpPr>
          <p:cNvPr id="23555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FontTx/>
              <a:buChar char="•"/>
            </a:pPr>
            <a:r>
              <a:rPr lang="it-IT" altLang="it-IT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CHI</a:t>
            </a:r>
            <a:r>
              <a:rPr lang="it-IT" altLang="it-IT" dirty="0">
                <a:ea typeface="ヒラギノ角ゴ Pro W3"/>
                <a:cs typeface="ヒラギノ角ゴ Pro W3"/>
              </a:rPr>
              <a:t>: cittadini assistiti da una Azienda USL della Regione Emilia-Romagna (anche minori e soggetti a tutela legale), senza vincoli di residenza. Occorre essere registrati presso un Medico di Famiglia o un Pediatra della Regione.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it-IT" altLang="it-IT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CON COSA</a:t>
            </a:r>
            <a:r>
              <a:rPr lang="it-IT" altLang="it-IT" dirty="0">
                <a:ea typeface="ヒラギノ角ゴ Pro W3"/>
                <a:cs typeface="ヒラギノ角ゴ Pro W3"/>
              </a:rPr>
              <a:t>: credenziali </a:t>
            </a:r>
            <a:r>
              <a:rPr lang="it-IT" altLang="it-IT" b="1" dirty="0" err="1">
                <a:solidFill>
                  <a:schemeClr val="accent6">
                    <a:lumMod val="75000"/>
                  </a:schemeClr>
                </a:solidFill>
                <a:ea typeface="ヒラギノ角ゴ Pro W3"/>
                <a:cs typeface="ヒラギノ角ゴ Pro W3"/>
              </a:rPr>
              <a:t>FedERa</a:t>
            </a:r>
            <a:r>
              <a:rPr lang="it-IT" altLang="it-IT" dirty="0">
                <a:ea typeface="ヒラギノ角ゴ Pro W3"/>
                <a:cs typeface="ヒラギノ角ゴ Pro W3"/>
              </a:rPr>
              <a:t> (rilasciate in forma nativa, o come migrazione di precedenti credenziali </a:t>
            </a:r>
            <a:r>
              <a:rPr lang="it-IT" altLang="it-IT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dirty="0">
                <a:ea typeface="ヒラギノ角ゴ Pro W3"/>
                <a:cs typeface="ヒラギノ角ゴ Pro W3"/>
              </a:rPr>
              <a:t>) o </a:t>
            </a:r>
            <a:r>
              <a:rPr lang="it-IT" altLang="it-IT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SPID</a:t>
            </a:r>
            <a:r>
              <a:rPr lang="it-IT" altLang="it-IT" dirty="0">
                <a:ea typeface="ヒラギノ角ゴ Pro W3"/>
                <a:cs typeface="ヒラギノ角ゴ Pro W3"/>
              </a:rPr>
              <a:t>, </a:t>
            </a:r>
            <a:r>
              <a:rPr lang="it-IT" altLang="it-IT" i="1" dirty="0" err="1">
                <a:ea typeface="ヒラギノ角ゴ Pro W3"/>
                <a:cs typeface="ヒラギノ角ゴ Pro W3"/>
              </a:rPr>
              <a:t>smartcard</a:t>
            </a:r>
            <a:r>
              <a:rPr lang="it-IT" altLang="it-IT" dirty="0">
                <a:ea typeface="ヒラギノ角ゴ Pro W3"/>
                <a:cs typeface="ヒラギノ角ゴ Pro W3"/>
              </a:rPr>
              <a:t> attivata con PIN.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it-IT" altLang="it-IT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COME</a:t>
            </a:r>
            <a:r>
              <a:rPr lang="it-IT" altLang="it-IT" dirty="0">
                <a:ea typeface="ヒラギノ角ゴ Pro W3"/>
                <a:cs typeface="ヒラギノ角ゴ Pro W3"/>
              </a:rPr>
              <a:t>: attraverso il portale </a:t>
            </a:r>
            <a:r>
              <a:rPr lang="it-IT" altLang="it-IT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dirty="0">
                <a:ea typeface="ヒラギノ角ゴ Pro W3"/>
                <a:cs typeface="ヒラギノ角ゴ Pro W3"/>
              </a:rPr>
              <a:t> o la </a:t>
            </a:r>
            <a:r>
              <a:rPr lang="it-IT" altLang="it-IT" b="1" dirty="0" err="1">
                <a:ea typeface="ヒラギノ角ゴ Pro W3"/>
                <a:cs typeface="ヒラギノ角ゴ Pro W3"/>
              </a:rPr>
              <a:t>App</a:t>
            </a:r>
            <a:r>
              <a:rPr lang="it-IT" altLang="it-IT" b="1" dirty="0">
                <a:ea typeface="ヒラギノ角ゴ Pro W3"/>
                <a:cs typeface="ヒラギノ角ゴ Pro W3"/>
              </a:rPr>
              <a:t> ER-Salute</a:t>
            </a:r>
            <a:r>
              <a:rPr lang="it-IT" altLang="it-IT" dirty="0">
                <a:ea typeface="ヒラギノ角ゴ Pro W3"/>
                <a:cs typeface="ヒラギノ角ゴ Pro W3"/>
              </a:rPr>
              <a:t>.</a:t>
            </a:r>
            <a:endParaRPr lang="it-IT" alt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606C6-C484-44D8-A173-0BE4DE9143EC}" type="slidenum">
              <a:rPr lang="it-IT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346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Evoluzione delle credenziali per accesso ad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endParaRPr altLang="it-IT" dirty="0">
              <a:solidFill>
                <a:srgbClr val="E52F21"/>
              </a:solidFill>
              <a:ea typeface="ヒラギノ角ゴ Pro W3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F36EC55-9D02-4E81-B324-F48AEACC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3" y="1398456"/>
            <a:ext cx="8229600" cy="4910864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2400" dirty="0">
                <a:sym typeface="Calibri" pitchFamily="34" charset="0"/>
              </a:rPr>
              <a:t>E’ stato chiesto a tutti gli utenti di inserire un numero di cellulare nel proprio profilo (per chi non lo avesse ancora fatto), e di validarlo utilizzando il codice numerico ricevuto via SMS.</a:t>
            </a:r>
          </a:p>
          <a:p>
            <a:pPr marL="0" indent="0" algn="just">
              <a:buNone/>
            </a:pPr>
            <a:r>
              <a:rPr lang="it-IT" altLang="it-IT" sz="2400" b="1" dirty="0">
                <a:sym typeface="Calibri" pitchFamily="34" charset="0"/>
              </a:rPr>
              <a:t>In ottemperanza al DPCM del 24/10/2014, a partire dal </a:t>
            </a:r>
            <a:r>
              <a:rPr lang="it-IT" altLang="it-IT" sz="2400" b="1" dirty="0">
                <a:solidFill>
                  <a:srgbClr val="E52F21"/>
                </a:solidFill>
                <a:sym typeface="Calibri" pitchFamily="34" charset="0"/>
              </a:rPr>
              <a:t>4 giugno 2018</a:t>
            </a:r>
            <a:r>
              <a:rPr lang="it-IT" altLang="it-IT" sz="2400" b="1" dirty="0">
                <a:sym typeface="Calibri" pitchFamily="34" charset="0"/>
              </a:rPr>
              <a:t>:</a:t>
            </a:r>
          </a:p>
          <a:p>
            <a:pPr algn="just"/>
            <a:r>
              <a:rPr lang="it-IT" altLang="it-IT" sz="2400" dirty="0">
                <a:sym typeface="Calibri" pitchFamily="34" charset="0"/>
              </a:rPr>
              <a:t>Tutte le credenziali </a:t>
            </a:r>
            <a:r>
              <a:rPr lang="it-IT" altLang="it-IT" sz="2400" b="1" dirty="0" err="1">
                <a:sym typeface="Calibri" pitchFamily="34" charset="0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r>
              <a:rPr lang="it-IT" altLang="it-IT" sz="2400" dirty="0">
                <a:sym typeface="Calibri" pitchFamily="34" charset="0"/>
              </a:rPr>
              <a:t> sono state trasformate in credenziali </a:t>
            </a:r>
            <a:r>
              <a:rPr lang="it-IT" altLang="it-IT" sz="2400" b="1" dirty="0" err="1">
                <a:solidFill>
                  <a:schemeClr val="accent6">
                    <a:lumMod val="75000"/>
                  </a:schemeClr>
                </a:solidFill>
                <a:sym typeface="Calibri" pitchFamily="34" charset="0"/>
              </a:rPr>
              <a:t>FedERa</a:t>
            </a:r>
            <a:r>
              <a:rPr lang="it-IT" altLang="it-IT" sz="2400" dirty="0">
                <a:sym typeface="Calibri" pitchFamily="34" charset="0"/>
              </a:rPr>
              <a:t> di livello </a:t>
            </a:r>
            <a:r>
              <a:rPr lang="it-IT" altLang="it-IT" sz="2400" b="1" dirty="0">
                <a:solidFill>
                  <a:schemeClr val="accent6">
                    <a:lumMod val="75000"/>
                  </a:schemeClr>
                </a:solidFill>
                <a:sym typeface="Calibri" pitchFamily="34" charset="0"/>
              </a:rPr>
              <a:t>ALTO</a:t>
            </a:r>
          </a:p>
          <a:p>
            <a:pPr algn="just"/>
            <a:r>
              <a:rPr lang="it-IT" altLang="it-IT" sz="2400" dirty="0">
                <a:sym typeface="Calibri" pitchFamily="34" charset="0"/>
              </a:rPr>
              <a:t>L’accesso ad </a:t>
            </a:r>
            <a:r>
              <a:rPr lang="it-IT" altLang="it-IT" sz="2400" b="1" dirty="0" err="1">
                <a:sym typeface="Calibri" pitchFamily="34" charset="0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r>
              <a:rPr lang="it-IT" altLang="it-IT" sz="2400" dirty="0">
                <a:sym typeface="Calibri" pitchFamily="34" charset="0"/>
              </a:rPr>
              <a:t> è possibile solo utilizzando il bottone «Accedi con </a:t>
            </a:r>
            <a:r>
              <a:rPr lang="it-IT" altLang="it-IT" sz="2400" dirty="0" err="1">
                <a:sym typeface="Calibri" pitchFamily="34" charset="0"/>
              </a:rPr>
              <a:t>FedERa</a:t>
            </a:r>
            <a:r>
              <a:rPr lang="it-IT" altLang="it-IT" sz="2400" dirty="0">
                <a:sym typeface="Calibri" pitchFamily="34" charset="0"/>
              </a:rPr>
              <a:t> / SPID», o con </a:t>
            </a:r>
            <a:r>
              <a:rPr lang="it-IT" altLang="it-IT" sz="2400" dirty="0" err="1">
                <a:sym typeface="Calibri" pitchFamily="34" charset="0"/>
              </a:rPr>
              <a:t>Smartcard</a:t>
            </a:r>
            <a:r>
              <a:rPr lang="it-IT" altLang="it-IT" sz="2400" dirty="0">
                <a:sym typeface="Calibri" pitchFamily="34" charset="0"/>
              </a:rPr>
              <a:t> + PIN</a:t>
            </a:r>
          </a:p>
          <a:p>
            <a:pPr algn="just"/>
            <a:r>
              <a:rPr lang="it-IT" altLang="it-IT" sz="2400" dirty="0">
                <a:sym typeface="Calibri" pitchFamily="34" charset="0"/>
              </a:rPr>
              <a:t>Gli utenti che non hanno ancora inserito un numero di cellulare dovranno obbligatoriamente inserirlo e completarne la validazione prima di ottenere nuovamente l’accesso al proprio </a:t>
            </a:r>
            <a:r>
              <a:rPr lang="it-IT" altLang="it-IT" sz="2400" b="1" dirty="0" err="1">
                <a:sym typeface="Calibri" pitchFamily="34" charset="0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endParaRPr lang="it-IT" altLang="it-IT" sz="2400" dirty="0">
              <a:sym typeface="Calibri" pitchFamily="34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4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>
                <a:ea typeface="ヒラギノ角ゴ Pro W3"/>
              </a:rPr>
              <a:t>Accedere</a:t>
            </a:r>
            <a:r>
              <a:rPr altLang="it-IT" dirty="0">
                <a:ea typeface="ヒラギノ角ゴ Pro W3"/>
              </a:rPr>
              <a:t>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ea typeface="ヒラギノ角ゴ Pro W3"/>
              </a:rPr>
              <a:t>con </a:t>
            </a:r>
            <a:r>
              <a:rPr lang="it-IT" altLang="it-IT" dirty="0" err="1">
                <a:ea typeface="ヒラギノ角ゴ Pro W3"/>
              </a:rPr>
              <a:t>FedERa</a:t>
            </a:r>
            <a:endParaRPr altLang="it-IT" dirty="0">
              <a:ea typeface="ヒラギノ角ゴ Pro W3"/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it-IT" altLang="it-IT" b="1" dirty="0" err="1">
                <a:solidFill>
                  <a:schemeClr val="accent6">
                    <a:lumMod val="75000"/>
                  </a:schemeClr>
                </a:solidFill>
              </a:rPr>
              <a:t>FedERa</a:t>
            </a:r>
            <a:r>
              <a:rPr lang="it-IT" altLang="it-IT" b="1" dirty="0">
                <a:solidFill>
                  <a:schemeClr val="accent6">
                    <a:lumMod val="75000"/>
                  </a:schemeClr>
                </a:solidFill>
              </a:rPr>
              <a:t> – il Sistema di Identità Digitale federato RER</a:t>
            </a:r>
          </a:p>
          <a:p>
            <a:pPr>
              <a:spcBef>
                <a:spcPct val="0"/>
              </a:spcBef>
            </a:pPr>
            <a:endParaRPr lang="it-IT" altLang="it-IT" sz="1200" b="1" dirty="0">
              <a:solidFill>
                <a:srgbClr val="E52F21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it-IT" altLang="it-IT" sz="2000" dirty="0"/>
              <a:t>Il sistema </a:t>
            </a:r>
            <a:r>
              <a:rPr lang="it-IT" altLang="it-IT" sz="2000" dirty="0" err="1"/>
              <a:t>FedERa</a:t>
            </a:r>
            <a:r>
              <a:rPr lang="it-IT" altLang="it-IT" sz="2000" dirty="0"/>
              <a:t> permette di accedere con le stesse credenziali (nome utente e password) ai servizi online erogati dagli enti della Regione Emilia-Romagna o da altri soggetti aventi titolo, mediante un meccanismo di federazione dell'autenticazione. A seconda del grado di sensibilità delle informazioni previste dai servizi a cui è possibile accedere, sono stati definiti 5 livelli di affidabilità:</a:t>
            </a:r>
          </a:p>
          <a:p>
            <a:pPr algn="just">
              <a:spcBef>
                <a:spcPct val="0"/>
              </a:spcBef>
            </a:pPr>
            <a:r>
              <a:rPr lang="it-IT" altLang="it-IT" sz="2000" b="1" dirty="0">
                <a:solidFill>
                  <a:srgbClr val="FF0000"/>
                </a:solidFill>
              </a:rPr>
              <a:t>Basso e Medio (con o senza Password Policy)</a:t>
            </a:r>
            <a:r>
              <a:rPr lang="it-IT" altLang="it-IT" sz="2000" dirty="0"/>
              <a:t>: permettono di accedere ai servizi utilizzando un nome utente ed una password scelti dall’utente, ed eventualmente una SIM telefonica (ad esempio, per i </a:t>
            </a:r>
            <a:r>
              <a:rPr lang="it-IT" altLang="it-IT" sz="2000" dirty="0" err="1"/>
              <a:t>WiFi</a:t>
            </a:r>
            <a:r>
              <a:rPr lang="it-IT" altLang="it-IT" sz="2000" dirty="0"/>
              <a:t> pubblici).</a:t>
            </a:r>
          </a:p>
          <a:p>
            <a:pPr algn="just">
              <a:spcBef>
                <a:spcPct val="0"/>
              </a:spcBef>
            </a:pPr>
            <a:r>
              <a:rPr lang="it-IT" altLang="it-IT" sz="2000" b="1" dirty="0">
                <a:solidFill>
                  <a:srgbClr val="FF0000"/>
                </a:solidFill>
              </a:rPr>
              <a:t>Alto (con o senza Password Policy)</a:t>
            </a:r>
            <a:r>
              <a:rPr lang="it-IT" altLang="it-IT" sz="2000" dirty="0"/>
              <a:t>: richiesto per l’accesso a dati personali e/o sensibili, richiede di utilizzare un nome utente ed una password scelti dall’utente e validati con un riconoscimento di persona, a cui si associa un codice numerico monouso (OTP) trasmesso ad un dispositivo in possesso dell’utente (es.: smartphone)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E4A7-150F-4C14-AEEF-CD852F570DC3}" type="slidenum">
              <a:rPr lang="it-IT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81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– i tuoi servizi sanitari in un click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1AE53-92BE-4CF4-A918-A846A85094B3}" type="slidenum">
              <a:rPr lang="it-IT"/>
              <a:pPr>
                <a:defRPr/>
              </a:pPr>
              <a:t>2</a:t>
            </a:fld>
            <a:endParaRPr lang="it-IT"/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060575"/>
            <a:ext cx="8753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>
                <a:ea typeface="ヒラギノ角ゴ Pro W3"/>
              </a:rPr>
              <a:t>Accedere</a:t>
            </a:r>
            <a:r>
              <a:rPr altLang="it-IT" dirty="0">
                <a:ea typeface="ヒラギノ角ゴ Pro W3"/>
              </a:rPr>
              <a:t>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ea typeface="ヒラギノ角ゴ Pro W3"/>
              </a:rPr>
              <a:t>con SPID</a:t>
            </a:r>
            <a:endParaRPr altLang="it-IT" dirty="0">
              <a:ea typeface="ヒラギノ角ゴ Pro W3"/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009FE3"/>
                </a:solidFill>
              </a:rPr>
              <a:t>SPID – il Sistema Pubblico di Identità Digitale</a:t>
            </a:r>
          </a:p>
          <a:p>
            <a:pPr>
              <a:spcBef>
                <a:spcPct val="0"/>
              </a:spcBef>
            </a:pPr>
            <a:endParaRPr lang="it-IT" altLang="it-IT" sz="1200" b="1" dirty="0">
              <a:solidFill>
                <a:srgbClr val="E52F21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it-IT" altLang="it-IT" sz="2000" dirty="0"/>
              <a:t>È la soluzione che ti permette di accedere a tutti i servizi online della Pubblica Amministrazione attraverso un’unica Identità Digitale utilizzabile su computer, tablet o smartphone. A seconda del grado di sensibilità delle informazioni previste dai servizi a cui è possibile accedere, sono stati definiti 3 livelli:</a:t>
            </a:r>
          </a:p>
          <a:p>
            <a:pPr algn="just">
              <a:spcBef>
                <a:spcPct val="0"/>
              </a:spcBef>
            </a:pPr>
            <a:r>
              <a:rPr lang="it-IT" altLang="it-IT" sz="2000" b="1" dirty="0">
                <a:solidFill>
                  <a:srgbClr val="FF0000"/>
                </a:solidFill>
              </a:rPr>
              <a:t>Livello 1</a:t>
            </a:r>
            <a:r>
              <a:rPr lang="it-IT" altLang="it-IT" sz="2000" dirty="0"/>
              <a:t>: permette di accedere ai servizi utilizzando un nome utente ed una password scelti dall’utente.</a:t>
            </a:r>
          </a:p>
          <a:p>
            <a:pPr algn="just">
              <a:spcBef>
                <a:spcPct val="0"/>
              </a:spcBef>
            </a:pPr>
            <a:r>
              <a:rPr lang="it-IT" altLang="it-IT" sz="2000" b="1" dirty="0">
                <a:solidFill>
                  <a:srgbClr val="FF0000"/>
                </a:solidFill>
              </a:rPr>
              <a:t>Livello 2</a:t>
            </a:r>
            <a:r>
              <a:rPr lang="it-IT" altLang="it-IT" sz="2000" dirty="0"/>
              <a:t>: richiesto dai servizi come il </a:t>
            </a:r>
            <a:r>
              <a:rPr lang="it-IT" altLang="it-IT" sz="2000" b="1" dirty="0" err="1">
                <a:ea typeface="ヒラギノ角ゴ Pro W3"/>
              </a:rPr>
              <a:t>FS</a:t>
            </a:r>
            <a:r>
              <a:rPr lang="it-IT" altLang="it-IT" sz="2000" b="1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lang="it-IT" altLang="it-IT" sz="2000" dirty="0"/>
              <a:t>, permette di accedere ai servizi utilizzando un nome utente ed una password scelti dall’utente, a cui si associa un codice numerico monouso (OTP) trasmesso ad un dispositivo in possesso dell’utente (es.: smartphone)</a:t>
            </a:r>
          </a:p>
          <a:p>
            <a:pPr algn="just">
              <a:spcBef>
                <a:spcPct val="0"/>
              </a:spcBef>
            </a:pPr>
            <a:r>
              <a:rPr lang="it-IT" altLang="it-IT" sz="2000" b="1" dirty="0">
                <a:solidFill>
                  <a:srgbClr val="FF0000"/>
                </a:solidFill>
              </a:rPr>
              <a:t>Livello 3</a:t>
            </a:r>
            <a:r>
              <a:rPr lang="it-IT" altLang="it-IT" sz="2000" dirty="0"/>
              <a:t>: richiesto dai servizi ad alto livello di sicurezza, richiede l’uso di un dispositivo fisico (es.: </a:t>
            </a:r>
            <a:r>
              <a:rPr lang="it-IT" altLang="it-IT" sz="2000" i="1" dirty="0" err="1"/>
              <a:t>smartcard</a:t>
            </a:r>
            <a:r>
              <a:rPr lang="it-IT" altLang="it-IT" sz="2000" dirty="0"/>
              <a:t>) consegnato all’utente dal gestore dell’identità.</a:t>
            </a:r>
          </a:p>
          <a:p>
            <a:pPr algn="just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E4A7-150F-4C14-AEEF-CD852F570DC3}" type="slidenum">
              <a:rPr lang="it-IT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04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Si può accedere ad altri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oltre al proprio?</a:t>
            </a:r>
          </a:p>
        </p:txBody>
      </p:sp>
      <p:sp>
        <p:nvSpPr>
          <p:cNvPr id="23555" name="Segnaposto contenuto 5"/>
          <p:cNvSpPr>
            <a:spLocks noGrp="1"/>
          </p:cNvSpPr>
          <p:nvPr>
            <p:ph idx="1"/>
          </p:nvPr>
        </p:nvSpPr>
        <p:spPr>
          <a:xfrm>
            <a:off x="468313" y="1475591"/>
            <a:ext cx="8229600" cy="4709120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Char char="•"/>
            </a:pPr>
            <a:r>
              <a:rPr lang="it-IT" altLang="it-IT" sz="24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MINORI</a:t>
            </a:r>
            <a:r>
              <a:rPr lang="it-IT" altLang="it-IT" sz="2400" dirty="0">
                <a:ea typeface="ヒラギノ角ゴ Pro W3"/>
                <a:cs typeface="ヒラギノ角ゴ Pro W3"/>
              </a:rPr>
              <a:t>: gli assistiti minorenni possono avere un proprio </a:t>
            </a:r>
            <a:r>
              <a:rPr lang="it-IT" altLang="it-IT" sz="2400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sz="2400" dirty="0">
                <a:ea typeface="ヒラギノ角ゴ Pro W3"/>
                <a:cs typeface="ヒラギノ角ゴ Pro W3"/>
              </a:rPr>
              <a:t>.  Non vengono rilasciate credenziali al minore: sul suo Fascicolo opera un genitore (o entrambi), accedendo attraverso il proprio </a:t>
            </a:r>
            <a:r>
              <a:rPr lang="it-IT" altLang="it-IT" sz="2400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sz="2400" dirty="0">
                <a:ea typeface="ヒラギノ角ゴ Pro W3"/>
                <a:cs typeface="ヒラギノ角ゴ Pro W3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it-IT" altLang="it-IT" sz="24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TUTELATI</a:t>
            </a:r>
            <a:r>
              <a:rPr lang="it-IT" altLang="it-IT" sz="2400" dirty="0">
                <a:ea typeface="ヒラギノ角ゴ Pro W3"/>
                <a:cs typeface="ヒラギノ角ゴ Pro W3"/>
              </a:rPr>
              <a:t>: i soggetti a tutela legale (o le persone a cui sia stato assegnato un amministratore di sostegno) possono avere un proprio </a:t>
            </a:r>
            <a:r>
              <a:rPr lang="it-IT" altLang="it-IT" sz="2400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sz="2400" dirty="0">
                <a:ea typeface="ヒラギノ角ゴ Pro W3"/>
                <a:cs typeface="ヒラギノ角ゴ Pro W3"/>
              </a:rPr>
              <a:t>.  Non vengono rilasciate credenziali al tutelato: sul suo Fascicolo opera il tutore, accedendo attraverso il proprio </a:t>
            </a:r>
            <a:r>
              <a:rPr lang="it-IT" altLang="it-IT" sz="2400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sz="2400" dirty="0">
                <a:ea typeface="ヒラギノ角ゴ Pro W3"/>
                <a:cs typeface="ヒラギノ角ゴ Pro W3"/>
              </a:rPr>
              <a:t>.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it-IT" altLang="it-IT" sz="24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DELEGATI</a:t>
            </a:r>
            <a:r>
              <a:rPr lang="it-IT" altLang="it-IT" sz="2400" dirty="0">
                <a:ea typeface="ヒラギノ角ゴ Pro W3"/>
                <a:cs typeface="ヒラギノ角ゴ Pro W3"/>
              </a:rPr>
              <a:t>: è possibile delegare altri utenti del Fascicolo ad operare per conto del titolare sul suo </a:t>
            </a:r>
            <a:r>
              <a:rPr lang="it-IT" altLang="it-IT" sz="2400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sz="2400" dirty="0">
                <a:ea typeface="ヒラギノ角ゴ Pro W3"/>
                <a:cs typeface="ヒラギノ角ゴ Pro W3"/>
              </a:rPr>
              <a:t>. Si possono delegare fino a 5 utenti, e si può essere delegati da non più di 5 utenti.</a:t>
            </a:r>
            <a:endParaRPr lang="it-IT" alt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606C6-C484-44D8-A173-0BE4DE9143EC}" type="slidenum">
              <a:rPr lang="it-IT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82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>
                <a:ea typeface="ヒラギノ角ゴ Pro W3"/>
              </a:rPr>
              <a:t>La gestione della Privacy: i</a:t>
            </a:r>
            <a:r>
              <a:rPr altLang="it-IT" dirty="0">
                <a:ea typeface="ヒラギノ角ゴ Pro W3"/>
              </a:rPr>
              <a:t>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ea typeface="ヒラギノ角ゴ Pro W3"/>
              </a:rPr>
              <a:t>e i consensi</a:t>
            </a:r>
            <a:endParaRPr altLang="it-IT" dirty="0">
              <a:ea typeface="ヒラギノ角ゴ Pro W3"/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457200" y="1484314"/>
            <a:ext cx="8229600" cy="464185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I Consensi </a:t>
            </a:r>
            <a:r>
              <a:rPr lang="it-IT" altLang="it-IT" b="1" dirty="0" err="1">
                <a:ea typeface="ヒラギノ角ゴ Pro W3"/>
              </a:rPr>
              <a:t>FS</a:t>
            </a:r>
            <a:r>
              <a:rPr lang="it-IT" altLang="it-IT" b="1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lang="it-IT" altLang="it-IT" b="1" dirty="0">
                <a:solidFill>
                  <a:srgbClr val="FF0000"/>
                </a:solidFill>
              </a:rPr>
              <a:t> – gestiti attraverso il proprio Fascicolo</a:t>
            </a:r>
          </a:p>
          <a:p>
            <a:pPr>
              <a:spcBef>
                <a:spcPct val="0"/>
              </a:spcBef>
            </a:pPr>
            <a:endParaRPr lang="it-IT" altLang="it-IT" sz="1200" b="1" dirty="0">
              <a:solidFill>
                <a:srgbClr val="E52F21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it-IT" altLang="it-IT" sz="2000" dirty="0"/>
              <a:t>Esistono </a:t>
            </a:r>
            <a:r>
              <a:rPr lang="it-IT" altLang="it-IT" sz="2000" b="1" dirty="0"/>
              <a:t>quattro</a:t>
            </a:r>
            <a:r>
              <a:rPr lang="it-IT" altLang="it-IT" sz="2000" dirty="0"/>
              <a:t> consensi che possono essere espressi in fase di abilitazione:</a:t>
            </a:r>
          </a:p>
          <a:p>
            <a:pPr algn="just">
              <a:spcBef>
                <a:spcPct val="0"/>
              </a:spcBef>
            </a:pPr>
            <a:r>
              <a:rPr lang="it-IT" altLang="it-IT" sz="1900" b="1" dirty="0">
                <a:solidFill>
                  <a:srgbClr val="FF0000"/>
                </a:solidFill>
              </a:rPr>
              <a:t>Consenso all’alimentazione del </a:t>
            </a:r>
            <a:r>
              <a:rPr lang="it-IT" altLang="it-IT" sz="1900" b="1" dirty="0" err="1">
                <a:ea typeface="ヒラギノ角ゴ Pro W3"/>
              </a:rPr>
              <a:t>FS</a:t>
            </a:r>
            <a:r>
              <a:rPr lang="it-IT" altLang="it-IT" sz="1900" b="1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lang="it-IT" altLang="it-IT" sz="1900" dirty="0"/>
              <a:t>: se si vuole che i documenti sanitari relativi all’utente vengano indicizzati all’interno del suo Fascicolo (se abilitato, sostituisce il consenso SOLE).</a:t>
            </a:r>
          </a:p>
          <a:p>
            <a:pPr algn="just">
              <a:spcBef>
                <a:spcPct val="0"/>
              </a:spcBef>
            </a:pPr>
            <a:r>
              <a:rPr lang="it-IT" altLang="it-IT" sz="1900" b="1" dirty="0">
                <a:solidFill>
                  <a:srgbClr val="FF0000"/>
                </a:solidFill>
              </a:rPr>
              <a:t>Consenso alla consultazione del</a:t>
            </a:r>
            <a:r>
              <a:rPr lang="it-IT" altLang="it-IT" sz="1900" dirty="0"/>
              <a:t> </a:t>
            </a:r>
            <a:r>
              <a:rPr lang="it-IT" altLang="it-IT" sz="1900" b="1" dirty="0" err="1">
                <a:ea typeface="ヒラギノ角ゴ Pro W3"/>
              </a:rPr>
              <a:t>FS</a:t>
            </a:r>
            <a:r>
              <a:rPr lang="it-IT" altLang="it-IT" sz="1900" b="1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lang="it-IT" altLang="it-IT" sz="1900" dirty="0"/>
              <a:t>: se si vuole che medico di famiglia riceva i referti relativi all’utente, e gli specialisti che lo prendono in carico possano visualizzare i referti</a:t>
            </a:r>
          </a:p>
          <a:p>
            <a:pPr algn="just">
              <a:spcBef>
                <a:spcPct val="0"/>
              </a:spcBef>
            </a:pPr>
            <a:r>
              <a:rPr lang="it-IT" altLang="it-IT" sz="1900" b="1" dirty="0">
                <a:solidFill>
                  <a:srgbClr val="FF0000"/>
                </a:solidFill>
              </a:rPr>
              <a:t>Consenso alla consegna dei referti tramite</a:t>
            </a:r>
            <a:r>
              <a:rPr lang="it-IT" altLang="it-IT" sz="1900" dirty="0"/>
              <a:t> </a:t>
            </a:r>
            <a:r>
              <a:rPr lang="it-IT" altLang="it-IT" sz="1900" b="1" dirty="0" err="1">
                <a:ea typeface="ヒラギノ角ゴ Pro W3"/>
              </a:rPr>
              <a:t>FS</a:t>
            </a:r>
            <a:r>
              <a:rPr lang="it-IT" altLang="it-IT" sz="1900" b="1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lang="it-IT" altLang="it-IT" sz="1900" dirty="0"/>
              <a:t>: se si desidera non ritirare più la copia cartacea dei referti presso lo sportello. </a:t>
            </a:r>
            <a:r>
              <a:rPr lang="it-IT" altLang="it-IT" sz="1900" b="1" dirty="0">
                <a:solidFill>
                  <a:srgbClr val="FF0000"/>
                </a:solidFill>
              </a:rPr>
              <a:t>Attenzione</a:t>
            </a:r>
            <a:r>
              <a:rPr lang="it-IT" altLang="it-IT" sz="1900" dirty="0"/>
              <a:t>: se questo consenso non è abilitato, anche se l’utente riceve i referti su FSE deve comunque ritirarli a sportello; in caso contrario è passibile di sanzione.</a:t>
            </a:r>
          </a:p>
          <a:p>
            <a:pPr algn="just">
              <a:spcBef>
                <a:spcPct val="0"/>
              </a:spcBef>
            </a:pPr>
            <a:r>
              <a:rPr lang="it-IT" altLang="it-IT" sz="1900" b="1" dirty="0">
                <a:solidFill>
                  <a:srgbClr val="FF0000"/>
                </a:solidFill>
              </a:rPr>
              <a:t>Consenso al recupero dello storico</a:t>
            </a:r>
            <a:r>
              <a:rPr lang="it-IT" altLang="it-IT" sz="1900" dirty="0"/>
              <a:t>: se si desidera recuperare su </a:t>
            </a:r>
            <a:r>
              <a:rPr lang="it-IT" altLang="it-IT" sz="1900" b="1" dirty="0" err="1">
                <a:ea typeface="ヒラギノ角ゴ Pro W3"/>
              </a:rPr>
              <a:t>FS</a:t>
            </a:r>
            <a:r>
              <a:rPr lang="it-IT" altLang="it-IT" sz="1900" b="1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lang="it-IT" altLang="it-IT" sz="1900" dirty="0"/>
              <a:t> i documenti dell’utente inviati alla rete SOLE dal 1/1/2008.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E4A7-150F-4C14-AEEF-CD852F570DC3}" type="slidenum">
              <a:rPr lang="it-IT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84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it-IT" dirty="0">
                <a:ea typeface="ヒラギノ角ゴ Pro W3"/>
              </a:rPr>
              <a:t>Ottenere l'accesso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- 1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584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E52F21"/>
                </a:solidFill>
              </a:rPr>
              <a:t>PRIMA POSSIBILITÀ: REGISTRAZIONE ON LINE + RICONOSCIMENTO DE VISU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it-IT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t-IT" sz="2000" dirty="0"/>
              <a:t>Registrarsi on line sul sito </a:t>
            </a:r>
            <a:r>
              <a:rPr lang="it-IT" sz="2400" b="1" dirty="0">
                <a:solidFill>
                  <a:srgbClr val="1C5B71"/>
                </a:solidFill>
                <a:ea typeface="ヒラギノ角ゴ Pro W3" charset="0"/>
                <a:cs typeface="+mj-cs"/>
              </a:rPr>
              <a:t>www.servizisanitarionline-rer.it</a:t>
            </a:r>
            <a:r>
              <a:rPr lang="it-IT" sz="2000" dirty="0"/>
              <a:t> e impostare le proprie credenziali di accesso (occorre fornire </a:t>
            </a:r>
            <a:r>
              <a:rPr lang="it-IT" sz="2000" b="1" dirty="0"/>
              <a:t>un indirizzo e-mail</a:t>
            </a:r>
            <a:r>
              <a:rPr lang="it-IT" sz="2000" dirty="0"/>
              <a:t> valido, </a:t>
            </a:r>
            <a:r>
              <a:rPr lang="it-IT" sz="2000" b="1" dirty="0"/>
              <a:t>non utilizzato per altri </a:t>
            </a:r>
            <a:r>
              <a:rPr lang="it-IT" sz="2000" b="1" dirty="0" err="1"/>
              <a:t>FS</a:t>
            </a:r>
            <a:r>
              <a:rPr lang="it-IT" sz="2000" b="1" dirty="0" err="1">
                <a:solidFill>
                  <a:srgbClr val="FF0000"/>
                </a:solidFill>
              </a:rPr>
              <a:t>e</a:t>
            </a:r>
            <a:r>
              <a:rPr lang="it-IT" sz="2000" dirty="0"/>
              <a:t>, e </a:t>
            </a:r>
            <a:r>
              <a:rPr lang="it-IT" sz="2000" b="1" dirty="0"/>
              <a:t>un numero di cellulare</a:t>
            </a:r>
            <a:r>
              <a:rPr lang="it-IT" sz="2000" dirty="0"/>
              <a:t>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t-IT" sz="2000" dirty="0"/>
              <a:t>Recarsi presso uno degli sportelli allestiti dalla propria Azienda USL per la validazione e attivazione delle credenziali, portando con sé un documento di riconoscimento (o inviare un delegato, con i documenti di entrambi).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1D944-18A9-4D83-8ECE-5D5EF998C49F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56" y="4199800"/>
            <a:ext cx="4319687" cy="204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it-IT" dirty="0">
                <a:ea typeface="ヒラギノ角ゴ Pro W3"/>
              </a:rPr>
              <a:t>Ottenere l'accesso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- 2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E52F21"/>
                </a:solidFill>
              </a:rPr>
              <a:t>SECONDA POSSIBILITÀ: REGISTRAZIONE ALLO SPORTELLO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C0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t-IT" sz="2000" dirty="0"/>
              <a:t>Recarsi presso uno degli sportelli allestiti dalla propria Azienda USL, per la creazione delle credenziali nel rispetto della tutela della privacy. Portare con sé:</a:t>
            </a:r>
          </a:p>
          <a:p>
            <a:pPr marL="628650" lvl="1" indent="-2730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/>
              <a:t>un documento di riconoscimento valido</a:t>
            </a:r>
          </a:p>
          <a:p>
            <a:pPr marL="628650" lvl="1" indent="-2730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/>
              <a:t>una fotocopia del documento (verrà ritirata allo sportello)</a:t>
            </a:r>
          </a:p>
          <a:p>
            <a:pPr marL="3556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dirty="0"/>
              <a:t>È possibile inviare un delegato, a sua volta dotato di documento valido e con modulo di delega sottoscritto dal titolare del </a:t>
            </a:r>
            <a:r>
              <a:rPr lang="it-IT" sz="2000" b="1" dirty="0" err="1"/>
              <a:t>FS</a:t>
            </a:r>
            <a:r>
              <a:rPr lang="it-IT" sz="2000" b="1" dirty="0" err="1">
                <a:solidFill>
                  <a:srgbClr val="FF0000"/>
                </a:solidFill>
              </a:rPr>
              <a:t>e</a:t>
            </a:r>
            <a:endParaRPr lang="it-IT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it-IT" sz="2000" dirty="0"/>
              <a:t>Verrà richiesto </a:t>
            </a:r>
            <a:r>
              <a:rPr lang="it-IT" sz="2000" b="1" dirty="0"/>
              <a:t>un indirizzo e-mail</a:t>
            </a:r>
            <a:r>
              <a:rPr lang="it-IT" sz="2000" dirty="0"/>
              <a:t> valido, </a:t>
            </a:r>
            <a:r>
              <a:rPr lang="it-IT" sz="2000" b="1" dirty="0"/>
              <a:t>non utilizzato per altri </a:t>
            </a:r>
            <a:r>
              <a:rPr lang="it-IT" sz="2000" b="1" dirty="0" err="1"/>
              <a:t>FS</a:t>
            </a:r>
            <a:r>
              <a:rPr lang="it-IT" sz="2000" b="1" dirty="0" err="1">
                <a:solidFill>
                  <a:srgbClr val="FF0000"/>
                </a:solidFill>
              </a:rPr>
              <a:t>e</a:t>
            </a:r>
            <a:r>
              <a:rPr lang="it-IT" sz="2000" dirty="0"/>
              <a:t>, al quale verrà inviata la seconda parte della </a:t>
            </a:r>
            <a:r>
              <a:rPr lang="it-IT" sz="2000" i="1" dirty="0"/>
              <a:t>password</a:t>
            </a:r>
            <a:r>
              <a:rPr lang="it-IT" sz="2000" dirty="0"/>
              <a:t> di primo accesso; la prima parte – 4 caratteri - viene consegnata al cittadino insieme alla </a:t>
            </a:r>
            <a:r>
              <a:rPr lang="it-IT" sz="2000" i="1" dirty="0"/>
              <a:t>username</a:t>
            </a:r>
            <a:r>
              <a:rPr lang="it-IT" sz="2000" dirty="0"/>
              <a:t>, su modulo cartaceo stampato al momento. Viene richiesto e inserito obbligatoriamente anche </a:t>
            </a:r>
            <a:r>
              <a:rPr lang="it-IT" sz="2000" b="1" dirty="0"/>
              <a:t>un numero di cellulare</a:t>
            </a:r>
            <a:r>
              <a:rPr lang="it-IT" sz="2000" dirty="0"/>
              <a:t>, che sarà utilizzato per l’invio della </a:t>
            </a:r>
            <a:r>
              <a:rPr lang="it-IT" sz="2000" i="1" dirty="0"/>
              <a:t>One Time Password</a:t>
            </a:r>
            <a:r>
              <a:rPr lang="it-IT" sz="2000" dirty="0"/>
              <a:t>  </a:t>
            </a:r>
            <a:r>
              <a:rPr lang="it-IT" sz="2000" b="1" dirty="0"/>
              <a:t>(OTP)</a:t>
            </a:r>
            <a:r>
              <a:rPr lang="it-IT" sz="2000" dirty="0"/>
              <a:t> ad ogni accesso.</a:t>
            </a:r>
            <a:endParaRPr lang="it-IT" sz="2000" dirty="0">
              <a:solidFill>
                <a:srgbClr val="E52F2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35C7F-60B2-43DF-BC05-FA23F4E9E8F0}" type="slidenum">
              <a:rPr lang="it-IT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623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it-IT" dirty="0">
                <a:ea typeface="ヒラギノ角ゴ Pro W3"/>
              </a:rPr>
              <a:t>Ottenere l'accesso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- </a:t>
            </a:r>
            <a:r>
              <a:rPr lang="it-IT" altLang="it-IT" dirty="0">
                <a:ea typeface="ヒラギノ角ゴ Pro W3"/>
              </a:rPr>
              <a:t>3</a:t>
            </a:r>
            <a:endParaRPr altLang="it-IT" dirty="0">
              <a:ea typeface="ヒラギノ角ゴ Pro W3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E52F21"/>
                </a:solidFill>
              </a:rPr>
              <a:t>TERZA POSSIBILITÀ: LE CREDENZIALI DAL MEDICO DI FAMIGLIA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C0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Se il proprio Medico di Famiglia utilizza presso lo studio la </a:t>
            </a:r>
            <a:r>
              <a:rPr lang="it-IT" sz="2000" b="1" dirty="0"/>
              <a:t>Cartella SOLE</a:t>
            </a:r>
            <a:r>
              <a:rPr lang="it-IT" sz="2000" dirty="0"/>
              <a:t> sviluppata dalla Regione Emilia-Romagna, è possibile richiedergli la generazione e la consegna delle credenziali per l’accesso al </a:t>
            </a:r>
            <a:r>
              <a:rPr lang="it-IT" sz="2000" b="1" dirty="0"/>
              <a:t>Fascicolo Sanitario </a:t>
            </a:r>
            <a:r>
              <a:rPr lang="it-IT" sz="2000" b="1" dirty="0">
                <a:solidFill>
                  <a:srgbClr val="E52F21"/>
                </a:solidFill>
              </a:rPr>
              <a:t>elettronico</a:t>
            </a:r>
            <a:r>
              <a:rPr lang="it-IT" sz="2000" dirty="0"/>
              <a:t>.</a:t>
            </a:r>
          </a:p>
          <a:p>
            <a:pPr marL="355600" lvl="1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dirty="0"/>
              <a:t>L’operazione è possibile solo per il paziente che sarà titolare del </a:t>
            </a:r>
            <a:r>
              <a:rPr lang="it-IT" sz="2000" b="1" dirty="0" err="1"/>
              <a:t>Fs</a:t>
            </a:r>
            <a:r>
              <a:rPr lang="it-IT" sz="2000" b="1" dirty="0" err="1">
                <a:solidFill>
                  <a:srgbClr val="FF0000"/>
                </a:solidFill>
              </a:rPr>
              <a:t>e</a:t>
            </a:r>
            <a:r>
              <a:rPr lang="it-IT" sz="2000" dirty="0"/>
              <a:t>: non è prevista l’attivazione con delega, in quanto il Medico non si avvale di un documento per l’identificazione certa del paziente.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Il Medico richiederà </a:t>
            </a:r>
            <a:r>
              <a:rPr lang="it-IT" sz="2000" b="1" dirty="0"/>
              <a:t>un indirizzo e-mail</a:t>
            </a:r>
            <a:r>
              <a:rPr lang="it-IT" sz="2000" dirty="0"/>
              <a:t> valido, </a:t>
            </a:r>
            <a:r>
              <a:rPr lang="it-IT" sz="2000" b="1" dirty="0"/>
              <a:t>non utilizzato per altri </a:t>
            </a:r>
            <a:r>
              <a:rPr lang="it-IT" sz="2000" b="1" dirty="0" err="1"/>
              <a:t>FS</a:t>
            </a:r>
            <a:r>
              <a:rPr lang="it-IT" sz="2000" b="1" dirty="0" err="1">
                <a:solidFill>
                  <a:srgbClr val="FF0000"/>
                </a:solidFill>
              </a:rPr>
              <a:t>e</a:t>
            </a:r>
            <a:r>
              <a:rPr lang="it-IT" sz="2000" dirty="0"/>
              <a:t>, al quale verrà inviata la seconda parte della </a:t>
            </a:r>
            <a:r>
              <a:rPr lang="it-IT" sz="2000" i="1" dirty="0"/>
              <a:t>password</a:t>
            </a:r>
            <a:r>
              <a:rPr lang="it-IT" sz="2000" dirty="0"/>
              <a:t> di primo accesso; la prima parte – 4 caratteri - viene consegnata al paziente insieme alla </a:t>
            </a:r>
            <a:r>
              <a:rPr lang="it-IT" sz="2000" i="1" dirty="0"/>
              <a:t>username</a:t>
            </a:r>
            <a:r>
              <a:rPr lang="it-IT" sz="2000" dirty="0"/>
              <a:t>, su modulo cartaceo stampato al momento.  Viene richiesto e inserito obbligatoriamente anche </a:t>
            </a:r>
            <a:r>
              <a:rPr lang="it-IT" sz="2000" b="1" dirty="0"/>
              <a:t>un numero di cellulare</a:t>
            </a:r>
            <a:r>
              <a:rPr lang="it-IT" sz="2000" dirty="0"/>
              <a:t>, che verrà utilizzato per l’invio della </a:t>
            </a:r>
            <a:r>
              <a:rPr lang="it-IT" sz="2000" i="1" dirty="0"/>
              <a:t>One Time Password</a:t>
            </a:r>
            <a:r>
              <a:rPr lang="it-IT" sz="2000" dirty="0"/>
              <a:t>  </a:t>
            </a:r>
            <a:r>
              <a:rPr lang="it-IT" sz="2000" b="1" dirty="0"/>
              <a:t>(OTP)</a:t>
            </a:r>
            <a:r>
              <a:rPr lang="it-IT" sz="2000" dirty="0"/>
              <a:t> ad ogni accesso.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35C7F-60B2-43DF-BC05-FA23F4E9E8F0}" type="slidenum">
              <a:rPr lang="it-IT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375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it-IT" dirty="0">
                <a:ea typeface="ヒラギノ角ゴ Pro W3"/>
              </a:rPr>
              <a:t>Ottenere l'accesso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- </a:t>
            </a:r>
            <a:r>
              <a:rPr lang="it-IT" altLang="it-IT" dirty="0">
                <a:ea typeface="ヒラギノ角ゴ Pro W3"/>
              </a:rPr>
              <a:t>4</a:t>
            </a:r>
            <a:endParaRPr altLang="it-IT" dirty="0">
              <a:ea typeface="ヒラギノ角ゴ Pro W3"/>
            </a:endParaRP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t-IT" altLang="it-IT" sz="2000" b="1" dirty="0">
                <a:solidFill>
                  <a:srgbClr val="E52F21"/>
                </a:solidFill>
              </a:rPr>
              <a:t>QUARTA POSSIBILITÀ: ACCESSO DIRETTO CON CREDENZIALI FEDERA/SPID</a:t>
            </a:r>
          </a:p>
          <a:p>
            <a:pPr>
              <a:spcBef>
                <a:spcPct val="0"/>
              </a:spcBef>
            </a:pPr>
            <a:endParaRPr lang="it-IT" altLang="it-IT" sz="2000" dirty="0">
              <a:solidFill>
                <a:srgbClr val="C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it-IT" altLang="it-IT" sz="2000" dirty="0"/>
              <a:t>Se si è già in possesso di credenziali </a:t>
            </a:r>
            <a:r>
              <a:rPr lang="it-IT" altLang="it-IT" sz="2000" b="1" dirty="0" err="1">
                <a:solidFill>
                  <a:schemeClr val="accent6">
                    <a:lumMod val="75000"/>
                  </a:schemeClr>
                </a:solidFill>
                <a:ea typeface="ヒラギノ角ゴ Pro W3"/>
                <a:cs typeface="ヒラギノ角ゴ Pro W3"/>
              </a:rPr>
              <a:t>FedERa</a:t>
            </a:r>
            <a:r>
              <a:rPr lang="it-IT" altLang="it-IT" sz="2000" dirty="0"/>
              <a:t> di livello </a:t>
            </a:r>
            <a:r>
              <a:rPr lang="it-IT" altLang="it-IT" sz="2000" b="1" dirty="0"/>
              <a:t>ALTO</a:t>
            </a:r>
            <a:r>
              <a:rPr lang="it-IT" altLang="it-IT" sz="2000" dirty="0"/>
              <a:t> (ossia rilasciate a sportello o create tramite </a:t>
            </a:r>
            <a:r>
              <a:rPr lang="it-IT" altLang="it-IT" sz="2000" dirty="0" err="1"/>
              <a:t>smartcard</a:t>
            </a:r>
            <a:r>
              <a:rPr lang="it-IT" altLang="it-IT" sz="2000" dirty="0"/>
              <a:t>, collegate ad un numero di cellulare), oppure di credenziali </a:t>
            </a:r>
            <a:r>
              <a:rPr lang="it-IT" altLang="it-IT" sz="2000" b="1" dirty="0">
                <a:solidFill>
                  <a:srgbClr val="009FE3"/>
                </a:solidFill>
              </a:rPr>
              <a:t>SPID</a:t>
            </a:r>
            <a:r>
              <a:rPr lang="it-IT" altLang="it-IT" sz="2000" b="1" dirty="0"/>
              <a:t> livello 2</a:t>
            </a:r>
            <a:r>
              <a:rPr lang="it-IT" altLang="it-IT" sz="2000" dirty="0"/>
              <a:t>, è possibile utilizzarle direttamente per l’accesso al </a:t>
            </a:r>
            <a:r>
              <a:rPr lang="it-IT" altLang="it-IT" sz="2000" b="1" dirty="0"/>
              <a:t>Fascicolo Sanitario </a:t>
            </a:r>
            <a:r>
              <a:rPr lang="it-IT" altLang="it-IT" sz="2000" b="1" dirty="0">
                <a:solidFill>
                  <a:srgbClr val="FF0000"/>
                </a:solidFill>
              </a:rPr>
              <a:t>elettronico</a:t>
            </a:r>
            <a:r>
              <a:rPr lang="it-IT" altLang="it-IT" sz="2000" dirty="0"/>
              <a:t>, scegliendo l'opzione «Accedi con </a:t>
            </a:r>
            <a:r>
              <a:rPr lang="it-IT" altLang="it-IT" sz="2000" dirty="0" err="1"/>
              <a:t>FedERa</a:t>
            </a:r>
            <a:r>
              <a:rPr lang="it-IT" altLang="it-IT" sz="2000" dirty="0"/>
              <a:t>/SPID":</a:t>
            </a:r>
            <a:endParaRPr lang="it-IT" alt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6E4A7-150F-4C14-AEEF-CD852F570DC3}" type="slidenum">
              <a:rPr lang="it-IT"/>
              <a:pPr>
                <a:defRPr/>
              </a:pPr>
              <a:t>26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C38F38-605D-4938-8039-90F14F175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63" y="3882951"/>
            <a:ext cx="3838274" cy="23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59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it-IT" dirty="0">
                <a:ea typeface="ヒラギノ角ゴ Pro W3"/>
              </a:rPr>
              <a:t>Ottenere l'accesso al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- </a:t>
            </a:r>
            <a:r>
              <a:rPr lang="it-IT" altLang="it-IT" dirty="0">
                <a:ea typeface="ヒラギノ角ゴ Pro W3"/>
              </a:rPr>
              <a:t>5</a:t>
            </a:r>
            <a:endParaRPr altLang="it-IT" dirty="0">
              <a:ea typeface="ヒラギノ角ゴ Pro W3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E52F21"/>
                </a:solidFill>
              </a:rPr>
              <a:t>QUINTA POSSIBILITÀ: ACCESSO DIRETTO CON SMARTCARD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dirty="0">
              <a:solidFill>
                <a:srgbClr val="C000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Se si è in possesso di una </a:t>
            </a:r>
            <a:r>
              <a:rPr lang="it-IT" sz="2000" i="1" dirty="0" err="1"/>
              <a:t>smartcard</a:t>
            </a:r>
            <a:r>
              <a:rPr lang="it-IT" sz="2000" dirty="0"/>
              <a:t>  già attivata (ossia, completa di PIN), è possibile accedere al </a:t>
            </a:r>
            <a:r>
              <a:rPr lang="it-IT" sz="2000" b="1" dirty="0" err="1"/>
              <a:t>FS</a:t>
            </a:r>
            <a:r>
              <a:rPr lang="it-IT" sz="2000" b="1" dirty="0" err="1">
                <a:solidFill>
                  <a:srgbClr val="FF0000"/>
                </a:solidFill>
              </a:rPr>
              <a:t>e</a:t>
            </a:r>
            <a:r>
              <a:rPr lang="it-IT" sz="2000" dirty="0"/>
              <a:t> ed attivarlo senza ulteriori passaggi. Le </a:t>
            </a:r>
            <a:r>
              <a:rPr lang="it-IT" sz="2000" i="1" dirty="0" err="1"/>
              <a:t>smartcard</a:t>
            </a:r>
            <a:r>
              <a:rPr lang="it-IT" sz="2000" dirty="0"/>
              <a:t> compatibili sono:</a:t>
            </a:r>
          </a:p>
          <a:p>
            <a:pPr marL="668338" lvl="1" indent="-2682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/>
              <a:t>TSN-CNS</a:t>
            </a:r>
            <a:r>
              <a:rPr lang="it-IT" sz="1600" dirty="0"/>
              <a:t>: la nuova tessera sanitaria nazionale con microchip</a:t>
            </a:r>
            <a:endParaRPr lang="it-IT" sz="1600" i="1" dirty="0"/>
          </a:p>
          <a:p>
            <a:pPr marL="668338" lvl="1" indent="-2682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/>
              <a:t>Carta di identità elettronica</a:t>
            </a:r>
          </a:p>
          <a:p>
            <a:pPr marL="668338" lvl="1" indent="-2682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/>
              <a:t>Carta Nazionale dei Servizi (CNS): </a:t>
            </a:r>
            <a:r>
              <a:rPr lang="it-IT" sz="1600" dirty="0"/>
              <a:t>per il personale delle Aziende Usl che ne è in possesso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Altre </a:t>
            </a:r>
            <a:r>
              <a:rPr lang="it-IT" sz="2000" i="1" dirty="0" err="1"/>
              <a:t>smartcard</a:t>
            </a:r>
            <a:r>
              <a:rPr lang="it-IT" sz="2000" dirty="0"/>
              <a:t> supportate: </a:t>
            </a:r>
          </a:p>
          <a:p>
            <a:pPr marL="668338" lvl="1" indent="-2682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/>
              <a:t>Carta del personale della Regione Emilia-Romagna</a:t>
            </a:r>
          </a:p>
          <a:p>
            <a:pPr marL="668338" lvl="1" indent="-2682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/>
              <a:t>Carta del personale della Azienda USL di Bologna</a:t>
            </a:r>
            <a:endParaRPr lang="it-IT" sz="1600" dirty="0"/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4857-6D89-4949-B2EB-6540AD366516}" type="slidenum">
              <a:rPr lang="it-IT"/>
              <a:pPr>
                <a:defRPr/>
              </a:pPr>
              <a:t>27</a:t>
            </a:fld>
            <a:endParaRPr lang="it-IT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4517" r="3705"/>
          <a:stretch>
            <a:fillRect/>
          </a:stretch>
        </p:blipFill>
        <p:spPr bwMode="auto">
          <a:xfrm>
            <a:off x="3481388" y="4797425"/>
            <a:ext cx="2181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Come accedere al 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solidFill>
                  <a:srgbClr val="E52F21"/>
                </a:solidFill>
                <a:ea typeface="ヒラギノ角ゴ Pro W3"/>
              </a:rPr>
              <a:t>lettronico</a:t>
            </a:r>
            <a:r>
              <a:rPr altLang="it-IT" dirty="0">
                <a:ea typeface="ヒラギノ角ゴ Pro W3"/>
              </a:rPr>
              <a:t> - 1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it-IT" dirty="0">
                <a:ea typeface="ヒラギノ角ゴ Pro W3" charset="-128"/>
              </a:rPr>
              <a:t>Una volta attivate le credenziali, il proprio </a:t>
            </a:r>
            <a:r>
              <a:rPr lang="it-IT" b="1" dirty="0" err="1">
                <a:ea typeface="ヒラギノ角ゴ Pro W3" charset="-128"/>
              </a:rPr>
              <a:t>FS</a:t>
            </a:r>
            <a:r>
              <a:rPr lang="it-IT" b="1" dirty="0" err="1">
                <a:solidFill>
                  <a:srgbClr val="FF0000"/>
                </a:solidFill>
                <a:ea typeface="ヒラギノ角ゴ Pro W3" charset="-128"/>
              </a:rPr>
              <a:t>e</a:t>
            </a:r>
            <a:r>
              <a:rPr lang="it-IT" dirty="0">
                <a:ea typeface="ヒラギノ角ゴ Pro W3" charset="-128"/>
              </a:rPr>
              <a:t> è accessibile tramite il portale: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C8A4B-837D-4EFE-BC0B-D132F5F80F15}" type="slidenum">
              <a:rPr lang="it-IT"/>
              <a:pPr>
                <a:defRPr/>
              </a:pPr>
              <a:t>28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E9DD7C9-C9C4-474A-AA8D-7BF1AB26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569642"/>
            <a:ext cx="361133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728479" y="4005063"/>
            <a:ext cx="7687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ln w="19050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C00000"/>
                </a:solidFill>
                <a:latin typeface="+mj-lt"/>
                <a:ea typeface="ヒラギノ角ゴ Pro W3" charset="0"/>
              </a:rPr>
              <a:t>www.fascicolo-sanitario.it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Come accedere al 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FF0000"/>
                </a:solidFill>
                <a:ea typeface="ヒラギノ角ゴ Pro W3"/>
              </a:rPr>
              <a:t>e</a:t>
            </a:r>
            <a:r>
              <a:rPr altLang="it-IT" dirty="0">
                <a:solidFill>
                  <a:srgbClr val="FF0000"/>
                </a:solidFill>
                <a:ea typeface="ヒラギノ角ゴ Pro W3"/>
              </a:rPr>
              <a:t>lettronico</a:t>
            </a:r>
            <a:r>
              <a:rPr altLang="it-IT" dirty="0">
                <a:ea typeface="ヒラギノ角ゴ Pro W3"/>
              </a:rPr>
              <a:t> - 2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06CBE-23D2-4938-9D2B-696DD6649AB7}" type="slidenum">
              <a:rPr lang="it-IT"/>
              <a:pPr>
                <a:defRPr/>
              </a:pPr>
              <a:t>29</a:t>
            </a:fld>
            <a:endParaRPr lang="it-IT" dirty="0"/>
          </a:p>
        </p:txBody>
      </p:sp>
      <p:sp>
        <p:nvSpPr>
          <p:cNvPr id="29700" name="CasellaDiTesto 6"/>
          <p:cNvSpPr txBox="1">
            <a:spLocks noChangeArrowheads="1"/>
          </p:cNvSpPr>
          <p:nvPr/>
        </p:nvSpPr>
        <p:spPr bwMode="auto">
          <a:xfrm>
            <a:off x="611187" y="1620838"/>
            <a:ext cx="36851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None/>
            </a:pPr>
            <a:r>
              <a:rPr lang="it-IT" altLang="it-IT" dirty="0">
                <a:latin typeface="Dosis" panose="02010503020202060003" pitchFamily="2" charset="0"/>
              </a:rPr>
              <a:t>Per consultare il Fascicolo in mobilità, prenotare, disdire o modificare prenotazioni esistenti, pagare il ticket è disponibile anche la </a:t>
            </a:r>
            <a:r>
              <a:rPr lang="it-IT" altLang="it-IT" dirty="0" err="1">
                <a:latin typeface="Dosis" panose="02010503020202060003" pitchFamily="2" charset="0"/>
              </a:rPr>
              <a:t>App</a:t>
            </a:r>
            <a:r>
              <a:rPr lang="it-IT" altLang="it-IT" dirty="0">
                <a:latin typeface="Dosis" panose="02010503020202060003" pitchFamily="2" charset="0"/>
              </a:rPr>
              <a:t> gratuita</a:t>
            </a:r>
            <a:br>
              <a:rPr lang="it-IT" altLang="it-IT" dirty="0">
                <a:latin typeface="Dosis" panose="02010503020202060003" pitchFamily="2" charset="0"/>
              </a:rPr>
            </a:br>
            <a:r>
              <a:rPr lang="it-IT" altLang="it-IT" b="1" dirty="0">
                <a:solidFill>
                  <a:srgbClr val="00B050"/>
                </a:solidFill>
                <a:latin typeface="Dosis" panose="02010503020202060003" pitchFamily="2" charset="0"/>
              </a:rPr>
              <a:t>ER-Salute</a:t>
            </a:r>
            <a:r>
              <a:rPr lang="it-IT" altLang="it-IT" dirty="0">
                <a:latin typeface="Dosis" panose="02010503020202060003" pitchFamily="2" charset="0"/>
              </a:rPr>
              <a:t> per dispositivi </a:t>
            </a:r>
            <a:r>
              <a:rPr lang="it-IT" altLang="it-IT" b="1" dirty="0">
                <a:latin typeface="Dosis" panose="02010503020202060003" pitchFamily="2" charset="0"/>
              </a:rPr>
              <a:t>iOS</a:t>
            </a:r>
            <a:r>
              <a:rPr lang="it-IT" altLang="it-IT" dirty="0">
                <a:latin typeface="Dosis" panose="02010503020202060003" pitchFamily="2" charset="0"/>
              </a:rPr>
              <a:t>, </a:t>
            </a:r>
            <a:r>
              <a:rPr lang="it-IT" altLang="it-IT" b="1" dirty="0">
                <a:latin typeface="Dosis" panose="02010503020202060003" pitchFamily="2" charset="0"/>
              </a:rPr>
              <a:t>Android</a:t>
            </a:r>
            <a:r>
              <a:rPr lang="it-IT" altLang="it-IT" dirty="0">
                <a:latin typeface="Dosis" panose="02010503020202060003" pitchFamily="2" charset="0"/>
              </a:rPr>
              <a:t> e</a:t>
            </a:r>
            <a:r>
              <a:rPr lang="it-IT" altLang="it-IT" b="1" dirty="0">
                <a:latin typeface="Dosis" panose="02010503020202060003" pitchFamily="2" charset="0"/>
              </a:rPr>
              <a:t> Windows</a:t>
            </a:r>
            <a:r>
              <a:rPr lang="it-IT" altLang="it-IT" dirty="0">
                <a:latin typeface="Dosis" panose="02010503020202060003" pitchFamily="2" charset="0"/>
              </a:rPr>
              <a:t>.</a:t>
            </a:r>
          </a:p>
        </p:txBody>
      </p:sp>
      <p:pic>
        <p:nvPicPr>
          <p:cNvPr id="3076" name="Picture 4" descr="D:\DT\Lavoro\Lavoro nuovo Support\immagini\icone_a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0838"/>
            <a:ext cx="1622535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T\Lavoro\Lavoro nuovo Support\immagini\app_er_salu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62" y="2420888"/>
            <a:ext cx="1609126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0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4"/>
          <p:cNvSpPr>
            <a:spLocks noGrp="1"/>
          </p:cNvSpPr>
          <p:nvPr>
            <p:ph type="title"/>
          </p:nvPr>
        </p:nvSpPr>
        <p:spPr>
          <a:xfrm>
            <a:off x="534988" y="642938"/>
            <a:ext cx="8075612" cy="796925"/>
          </a:xfrm>
        </p:spPr>
        <p:txBody>
          <a:bodyPr/>
          <a:lstStyle/>
          <a:p>
            <a:pPr eaLnBrk="1" hangingPunct="1"/>
            <a:r>
              <a:rPr altLang="it-IT" dirty="0">
                <a:ea typeface="ヒラギノ角ゴ Pro W3"/>
              </a:rPr>
              <a:t>Di cosa vogliamo parlare?</a:t>
            </a:r>
          </a:p>
        </p:txBody>
      </p:sp>
      <p:sp>
        <p:nvSpPr>
          <p:cNvPr id="6147" name="Segnaposto contenuto 5"/>
          <p:cNvSpPr>
            <a:spLocks noGrp="1"/>
          </p:cNvSpPr>
          <p:nvPr>
            <p:ph idx="1"/>
          </p:nvPr>
        </p:nvSpPr>
        <p:spPr>
          <a:xfrm>
            <a:off x="534988" y="1412875"/>
            <a:ext cx="8074025" cy="4895850"/>
          </a:xfrm>
        </p:spPr>
        <p:txBody>
          <a:bodyPr/>
          <a:lstStyle/>
          <a:p>
            <a:pPr eaLnBrk="1" hangingPunct="1"/>
            <a:r>
              <a:rPr lang="it-IT" altLang="it-IT" dirty="0"/>
              <a:t>Definizione ed elementi chiave del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endParaRPr lang="it-IT" altLang="it-IT" b="1" dirty="0">
              <a:solidFill>
                <a:srgbClr val="E52F21"/>
              </a:solidFill>
            </a:endParaRPr>
          </a:p>
          <a:p>
            <a:pPr eaLnBrk="1" hangingPunct="1"/>
            <a:r>
              <a:rPr lang="it-IT" altLang="it-IT" dirty="0"/>
              <a:t>La Rete SOLE: quale rapporto con 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r>
              <a:rPr lang="it-IT" altLang="it-IT" dirty="0"/>
              <a:t>?</a:t>
            </a:r>
          </a:p>
          <a:p>
            <a:pPr eaLnBrk="1" hangingPunct="1"/>
            <a:r>
              <a:rPr lang="it-IT" altLang="it-IT" dirty="0"/>
              <a:t>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r>
              <a:rPr lang="it-IT" altLang="it-IT" dirty="0"/>
              <a:t> e la impegnativa dematerializzata</a:t>
            </a:r>
          </a:p>
          <a:p>
            <a:pPr eaLnBrk="1" hangingPunct="1"/>
            <a:r>
              <a:rPr lang="it-IT" altLang="it-IT" dirty="0"/>
              <a:t>Ritirare i referti online con 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endParaRPr lang="it-IT" altLang="it-IT" b="1" dirty="0">
              <a:solidFill>
                <a:srgbClr val="E52F21"/>
              </a:solidFill>
            </a:endParaRPr>
          </a:p>
          <a:p>
            <a:pPr eaLnBrk="1" hangingPunct="1"/>
            <a:r>
              <a:rPr lang="it-IT" altLang="it-IT" dirty="0"/>
              <a:t>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r>
              <a:rPr lang="it-IT" altLang="it-IT" dirty="0"/>
              <a:t>: come accedere, quali utilizzi</a:t>
            </a:r>
          </a:p>
          <a:p>
            <a:pPr eaLnBrk="1" hangingPunct="1"/>
            <a:r>
              <a:rPr lang="it-IT" altLang="it-IT" dirty="0"/>
              <a:t>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r>
              <a:rPr lang="it-IT" altLang="it-IT" dirty="0"/>
              <a:t>: gestire in autonomia MMG e PLS</a:t>
            </a:r>
          </a:p>
          <a:p>
            <a:pPr eaLnBrk="1" hangingPunct="1"/>
            <a:r>
              <a:rPr lang="it-IT" altLang="it-IT" dirty="0"/>
              <a:t>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r>
              <a:rPr lang="it-IT" altLang="it-IT" dirty="0"/>
              <a:t>: come stiamo procedendo</a:t>
            </a:r>
          </a:p>
          <a:p>
            <a:r>
              <a:rPr lang="it-IT" altLang="it-IT" dirty="0"/>
              <a:t>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r>
              <a:rPr lang="it-IT" altLang="it-IT" dirty="0"/>
              <a:t> in Italia e in Emilia-Romagna: qualche numero</a:t>
            </a:r>
          </a:p>
          <a:p>
            <a:r>
              <a:rPr lang="it-IT" altLang="it-IT" dirty="0"/>
              <a:t>Il </a:t>
            </a:r>
            <a:r>
              <a:rPr lang="it-IT" altLang="it-IT" b="1" dirty="0" err="1"/>
              <a:t>FS</a:t>
            </a:r>
            <a:r>
              <a:rPr lang="it-IT" altLang="it-IT" b="1" dirty="0" err="1">
                <a:solidFill>
                  <a:srgbClr val="E52F21"/>
                </a:solidFill>
              </a:rPr>
              <a:t>e</a:t>
            </a:r>
            <a:r>
              <a:rPr lang="it-IT" altLang="it-IT" dirty="0"/>
              <a:t>: come ottenere assistenza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52BC6-7D3D-4A7E-92B2-F4570CA0EC3A}" type="slidenum">
              <a:rPr lang="it-IT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721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Cosa si può fare con il 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Fascicolo </a:t>
            </a:r>
            <a:r>
              <a:rPr lang="it-IT" altLang="it-IT" dirty="0">
                <a:solidFill>
                  <a:schemeClr val="tx1"/>
                </a:solidFill>
                <a:ea typeface="ヒラギノ角ゴ Pro W3"/>
              </a:rPr>
              <a:t>s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anitario</a:t>
            </a:r>
            <a:r>
              <a:rPr lang="it-IT" altLang="it-IT" dirty="0">
                <a:solidFill>
                  <a:schemeClr val="tx1"/>
                </a:solidFill>
                <a:ea typeface="ヒラギノ角ゴ Pro W3"/>
              </a:rPr>
              <a:t> 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elettronico</a:t>
            </a:r>
            <a:endParaRPr altLang="it-IT" dirty="0">
              <a:solidFill>
                <a:srgbClr val="E52F21"/>
              </a:solidFill>
              <a:ea typeface="ヒラギノ角ゴ Pro W3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0" y="6440488"/>
            <a:ext cx="731838" cy="365125"/>
          </a:xfrm>
        </p:spPr>
        <p:txBody>
          <a:bodyPr/>
          <a:lstStyle/>
          <a:p>
            <a:pPr>
              <a:defRPr/>
            </a:pPr>
            <a:fld id="{33238212-F71F-4762-AA0F-6D8114FE2FC9}" type="slidenum">
              <a:rPr lang="it-IT"/>
              <a:pPr>
                <a:defRPr/>
              </a:pPr>
              <a:t>30</a:t>
            </a:fld>
            <a:endParaRPr lang="it-IT" dirty="0"/>
          </a:p>
        </p:txBody>
      </p:sp>
      <p:sp>
        <p:nvSpPr>
          <p:cNvPr id="30724" name="AutoShape 5"/>
          <p:cNvSpPr>
            <a:spLocks/>
          </p:cNvSpPr>
          <p:nvPr/>
        </p:nvSpPr>
        <p:spPr bwMode="auto">
          <a:xfrm>
            <a:off x="1907704" y="5221843"/>
            <a:ext cx="1044575" cy="10874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Pagare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i  Ticket Sanitari</a:t>
            </a:r>
            <a:endParaRPr lang="it-IT" altLang="it-IT" sz="1600" dirty="0">
              <a:latin typeface="Dosis" panose="02010503020202060003" pitchFamily="2" charset="0"/>
              <a:sym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on line</a:t>
            </a:r>
            <a:endParaRPr lang="it-IT" altLang="it-IT" sz="1600" dirty="0">
              <a:latin typeface="Dosis" panose="02010503020202060003" pitchFamily="2" charset="0"/>
            </a:endParaRPr>
          </a:p>
        </p:txBody>
      </p:sp>
      <p:sp>
        <p:nvSpPr>
          <p:cNvPr id="30725" name="AutoShape 6"/>
          <p:cNvSpPr>
            <a:spLocks/>
          </p:cNvSpPr>
          <p:nvPr/>
        </p:nvSpPr>
        <p:spPr bwMode="auto">
          <a:xfrm>
            <a:off x="423070" y="3535462"/>
            <a:ext cx="1512888" cy="133369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Prenotare</a:t>
            </a:r>
            <a:endParaRPr lang="it-IT" altLang="it-IT" sz="1600" b="1" dirty="0">
              <a:latin typeface="Dosis" panose="02010503020202060003" pitchFamily="2" charset="0"/>
              <a:sym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on line - </a:t>
            </a:r>
            <a:endParaRPr lang="it-IT" altLang="it-IT" sz="1600" b="1" dirty="0">
              <a:latin typeface="Dosis" panose="02010503020202060003" pitchFamily="2" charset="0"/>
              <a:sym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Servizio Sanitario Nazionale</a:t>
            </a:r>
          </a:p>
        </p:txBody>
      </p:sp>
      <p:sp>
        <p:nvSpPr>
          <p:cNvPr id="30726" name="AutoShape 7"/>
          <p:cNvSpPr>
            <a:spLocks/>
          </p:cNvSpPr>
          <p:nvPr/>
        </p:nvSpPr>
        <p:spPr bwMode="auto">
          <a:xfrm>
            <a:off x="6522859" y="3780012"/>
            <a:ext cx="1368425" cy="10874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Prenotare</a:t>
            </a:r>
            <a:endParaRPr lang="it-IT" altLang="it-IT" sz="1600" b="1" dirty="0">
              <a:latin typeface="Dosis" panose="02010503020202060003" pitchFamily="2" charset="0"/>
              <a:sym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on line - </a:t>
            </a:r>
            <a:endParaRPr lang="it-IT" altLang="it-IT" sz="1600" b="1" dirty="0">
              <a:latin typeface="Dosis" panose="02010503020202060003" pitchFamily="2" charset="0"/>
              <a:sym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Libera Professione</a:t>
            </a:r>
          </a:p>
        </p:txBody>
      </p:sp>
      <p:sp>
        <p:nvSpPr>
          <p:cNvPr id="30727" name="AutoShape 8"/>
          <p:cNvSpPr>
            <a:spLocks/>
          </p:cNvSpPr>
          <p:nvPr/>
        </p:nvSpPr>
        <p:spPr bwMode="auto">
          <a:xfrm>
            <a:off x="3637632" y="4869160"/>
            <a:ext cx="1225550" cy="10874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Spostare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e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cancellare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prenotazioni</a:t>
            </a:r>
            <a:endParaRPr lang="it-IT" altLang="it-IT" sz="1600" dirty="0">
              <a:latin typeface="Dosis" panose="02010503020202060003" pitchFamily="2" charset="0"/>
            </a:endParaRPr>
          </a:p>
        </p:txBody>
      </p:sp>
      <p:sp>
        <p:nvSpPr>
          <p:cNvPr id="30728" name="AutoShape 9"/>
          <p:cNvSpPr>
            <a:spLocks/>
          </p:cNvSpPr>
          <p:nvPr/>
        </p:nvSpPr>
        <p:spPr bwMode="auto">
          <a:xfrm>
            <a:off x="5688265" y="1530184"/>
            <a:ext cx="1372443" cy="133369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Cambiare Medico di Medicina Generale o Pediatra</a:t>
            </a:r>
            <a:endParaRPr lang="it-IT" altLang="it-IT" sz="1600" dirty="0">
              <a:latin typeface="Dosis" panose="02010503020202060003" pitchFamily="2" charset="0"/>
            </a:endParaRPr>
          </a:p>
        </p:txBody>
      </p:sp>
      <p:sp>
        <p:nvSpPr>
          <p:cNvPr id="30729" name="AutoShape 4"/>
          <p:cNvSpPr>
            <a:spLocks/>
          </p:cNvSpPr>
          <p:nvPr/>
        </p:nvSpPr>
        <p:spPr bwMode="auto">
          <a:xfrm>
            <a:off x="3851275" y="2990056"/>
            <a:ext cx="1403350" cy="711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400" b="1" dirty="0" err="1">
                <a:latin typeface="Dosis" panose="02010503020202060003" pitchFamily="2" charset="0"/>
                <a:sym typeface="Calibri" pitchFamily="34" charset="0"/>
              </a:rPr>
              <a:t>Fs</a:t>
            </a:r>
            <a:r>
              <a:rPr lang="it-IT" altLang="it-IT" sz="4400" b="1" dirty="0" err="1">
                <a:solidFill>
                  <a:srgbClr val="E52F21"/>
                </a:solidFill>
                <a:latin typeface="Dosis" panose="02010503020202060003" pitchFamily="2" charset="0"/>
                <a:sym typeface="Calibri" pitchFamily="34" charset="0"/>
              </a:rPr>
              <a:t>e</a:t>
            </a:r>
            <a:endParaRPr lang="it-IT" altLang="it-IT" sz="4400" dirty="0">
              <a:solidFill>
                <a:srgbClr val="E52F21"/>
              </a:solidFill>
              <a:latin typeface="Dosis" panose="02010503020202060003" pitchFamily="2" charset="0"/>
            </a:endParaRPr>
          </a:p>
        </p:txBody>
      </p:sp>
      <p:sp>
        <p:nvSpPr>
          <p:cNvPr id="30731" name="AutoShape 6"/>
          <p:cNvSpPr>
            <a:spLocks/>
          </p:cNvSpPr>
          <p:nvPr/>
        </p:nvSpPr>
        <p:spPr bwMode="auto">
          <a:xfrm>
            <a:off x="1730375" y="1813620"/>
            <a:ext cx="1512888" cy="133369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Ritirare</a:t>
            </a:r>
            <a:endParaRPr lang="it-IT" altLang="it-IT" sz="1600" b="1" dirty="0">
              <a:latin typeface="Dosis" panose="02010503020202060003" pitchFamily="2" charset="0"/>
              <a:sym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on line</a:t>
            </a:r>
            <a:endParaRPr lang="it-IT" altLang="it-IT" sz="1600" b="1" dirty="0">
              <a:latin typeface="Dosis" panose="02010503020202060003" pitchFamily="2" charset="0"/>
              <a:sym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i Referti (senza obbligo di ritiro del cartaceo)</a:t>
            </a:r>
          </a:p>
        </p:txBody>
      </p:sp>
      <p:sp>
        <p:nvSpPr>
          <p:cNvPr id="13" name="Ovale 12"/>
          <p:cNvSpPr/>
          <p:nvPr/>
        </p:nvSpPr>
        <p:spPr>
          <a:xfrm>
            <a:off x="1627188" y="1620838"/>
            <a:ext cx="1720850" cy="17208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318295" y="3340100"/>
            <a:ext cx="1720850" cy="172085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730375" y="5024694"/>
            <a:ext cx="1397000" cy="1397000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602992" y="1415528"/>
            <a:ext cx="1556593" cy="1556593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3539877" y="4756406"/>
            <a:ext cx="1421060" cy="1421060"/>
          </a:xfrm>
          <a:prstGeom prst="ellipse">
            <a:avLst/>
          </a:prstGeom>
          <a:noFill/>
          <a:ln w="57150">
            <a:solidFill>
              <a:srgbClr val="E52F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6464915" y="3558906"/>
            <a:ext cx="1484313" cy="1484313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3854450" y="2698750"/>
            <a:ext cx="1397000" cy="1397000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1" name="Connettore 2 20"/>
          <p:cNvCxnSpPr>
            <a:cxnSpLocks/>
            <a:stCxn id="19" idx="6"/>
            <a:endCxn id="16" idx="3"/>
          </p:cNvCxnSpPr>
          <p:nvPr/>
        </p:nvCxnSpPr>
        <p:spPr>
          <a:xfrm flipV="1">
            <a:off x="5251450" y="2744163"/>
            <a:ext cx="579500" cy="653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cxnSpLocks/>
            <a:stCxn id="19" idx="6"/>
            <a:endCxn id="38" idx="2"/>
          </p:cNvCxnSpPr>
          <p:nvPr/>
        </p:nvCxnSpPr>
        <p:spPr>
          <a:xfrm flipV="1">
            <a:off x="5251450" y="2903336"/>
            <a:ext cx="2259678" cy="493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cxnSpLocks/>
            <a:stCxn id="19" idx="6"/>
            <a:endCxn id="18" idx="2"/>
          </p:cNvCxnSpPr>
          <p:nvPr/>
        </p:nvCxnSpPr>
        <p:spPr>
          <a:xfrm>
            <a:off x="5251450" y="3397250"/>
            <a:ext cx="1213465" cy="90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cxnSpLocks/>
            <a:stCxn id="19" idx="3"/>
            <a:endCxn id="15" idx="0"/>
          </p:cNvCxnSpPr>
          <p:nvPr/>
        </p:nvCxnSpPr>
        <p:spPr>
          <a:xfrm flipH="1">
            <a:off x="2428875" y="3891164"/>
            <a:ext cx="1630161" cy="1133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cxnSpLocks/>
            <a:stCxn id="19" idx="3"/>
            <a:endCxn id="14" idx="6"/>
          </p:cNvCxnSpPr>
          <p:nvPr/>
        </p:nvCxnSpPr>
        <p:spPr>
          <a:xfrm flipH="1">
            <a:off x="2039145" y="3891164"/>
            <a:ext cx="2019891" cy="309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  <a:stCxn id="19" idx="2"/>
          </p:cNvCxnSpPr>
          <p:nvPr/>
        </p:nvCxnSpPr>
        <p:spPr>
          <a:xfrm flipH="1" flipV="1">
            <a:off x="3196582" y="2980116"/>
            <a:ext cx="657868" cy="417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8">
            <a:extLst>
              <a:ext uri="{FF2B5EF4-FFF2-40B4-BE49-F238E27FC236}">
                <a16:creationId xmlns:a16="http://schemas.microsoft.com/office/drawing/2014/main" id="{7A831D84-69F6-4FEE-9402-F5F2990676B5}"/>
              </a:ext>
            </a:extLst>
          </p:cNvPr>
          <p:cNvSpPr>
            <a:spLocks/>
          </p:cNvSpPr>
          <p:nvPr/>
        </p:nvSpPr>
        <p:spPr bwMode="auto">
          <a:xfrm>
            <a:off x="6885354" y="5689573"/>
            <a:ext cx="1439118" cy="5950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Rilasciare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Dichiarazioni</a:t>
            </a:r>
            <a:endParaRPr lang="it-IT" altLang="it-IT" sz="1600" dirty="0">
              <a:latin typeface="Dosis" panose="02010503020202060003" pitchFamily="2" charset="0"/>
            </a:endParaRPr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1A6CA26-686D-4668-90D5-D724932A8116}"/>
              </a:ext>
            </a:extLst>
          </p:cNvPr>
          <p:cNvSpPr/>
          <p:nvPr/>
        </p:nvSpPr>
        <p:spPr>
          <a:xfrm>
            <a:off x="6872654" y="5224053"/>
            <a:ext cx="1464518" cy="1464518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7" name="AutoShape 8">
            <a:extLst>
              <a:ext uri="{FF2B5EF4-FFF2-40B4-BE49-F238E27FC236}">
                <a16:creationId xmlns:a16="http://schemas.microsoft.com/office/drawing/2014/main" id="{8F2B85EE-E77D-4EFD-9C88-9F5F1395CEE5}"/>
              </a:ext>
            </a:extLst>
          </p:cNvPr>
          <p:cNvSpPr>
            <a:spLocks/>
          </p:cNvSpPr>
          <p:nvPr/>
        </p:nvSpPr>
        <p:spPr bwMode="auto">
          <a:xfrm>
            <a:off x="7536528" y="2490799"/>
            <a:ext cx="1225550" cy="8412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Gestire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i propri consensi</a:t>
            </a:r>
            <a:endParaRPr lang="it-IT" altLang="it-IT" sz="1600" dirty="0">
              <a:latin typeface="Dosis" panose="02010503020202060003" pitchFamily="2" charset="0"/>
            </a:endParaRP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EED230DF-98FD-4BE2-A751-EEBEEB0C1397}"/>
              </a:ext>
            </a:extLst>
          </p:cNvPr>
          <p:cNvSpPr/>
          <p:nvPr/>
        </p:nvSpPr>
        <p:spPr>
          <a:xfrm>
            <a:off x="7511128" y="2265161"/>
            <a:ext cx="1276350" cy="1276350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6F1C80F9-E16B-4FBE-B034-39343598053C}"/>
              </a:ext>
            </a:extLst>
          </p:cNvPr>
          <p:cNvCxnSpPr>
            <a:cxnSpLocks/>
            <a:stCxn id="19" idx="5"/>
            <a:endCxn id="36" idx="1"/>
          </p:cNvCxnSpPr>
          <p:nvPr/>
        </p:nvCxnSpPr>
        <p:spPr>
          <a:xfrm>
            <a:off x="5046864" y="3891164"/>
            <a:ext cx="2040264" cy="1547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5A3204FC-F700-4525-AC04-B578AD1DDCF9}"/>
              </a:ext>
            </a:extLst>
          </p:cNvPr>
          <p:cNvCxnSpPr>
            <a:cxnSpLocks/>
            <a:stCxn id="19" idx="4"/>
            <a:endCxn id="17" idx="0"/>
          </p:cNvCxnSpPr>
          <p:nvPr/>
        </p:nvCxnSpPr>
        <p:spPr>
          <a:xfrm flipH="1">
            <a:off x="4250407" y="4095750"/>
            <a:ext cx="302543" cy="660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8">
            <a:extLst>
              <a:ext uri="{FF2B5EF4-FFF2-40B4-BE49-F238E27FC236}">
                <a16:creationId xmlns:a16="http://schemas.microsoft.com/office/drawing/2014/main" id="{D64B5A7B-40FC-4DAA-BA71-58CFDA373E45}"/>
              </a:ext>
            </a:extLst>
          </p:cNvPr>
          <p:cNvSpPr>
            <a:spLocks/>
          </p:cNvSpPr>
          <p:nvPr/>
        </p:nvSpPr>
        <p:spPr bwMode="auto">
          <a:xfrm>
            <a:off x="5302392" y="5307357"/>
            <a:ext cx="1225550" cy="10874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Ricevere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Documenti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e</a:t>
            </a:r>
            <a:b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</a:br>
            <a:r>
              <a:rPr lang="it-IT" altLang="it-IT" sz="1600" b="1" dirty="0">
                <a:latin typeface="Dosis" panose="02010503020202060003" pitchFamily="2" charset="0"/>
                <a:sym typeface="Courier" pitchFamily="49" charset="0"/>
              </a:rPr>
              <a:t>Certificati</a:t>
            </a:r>
            <a:endParaRPr lang="it-IT" altLang="it-IT" sz="1600" dirty="0">
              <a:latin typeface="Dosis" panose="02010503020202060003" pitchFamily="2" charset="0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E8E40A42-BB82-4549-80D8-2751A6DA653B}"/>
              </a:ext>
            </a:extLst>
          </p:cNvPr>
          <p:cNvSpPr/>
          <p:nvPr/>
        </p:nvSpPr>
        <p:spPr>
          <a:xfrm>
            <a:off x="5204637" y="5136344"/>
            <a:ext cx="1421060" cy="142106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4505156D-C9AC-4106-A8AB-1C358E5E8810}"/>
              </a:ext>
            </a:extLst>
          </p:cNvPr>
          <p:cNvCxnSpPr>
            <a:cxnSpLocks/>
            <a:stCxn id="19" idx="4"/>
            <a:endCxn id="34" idx="1"/>
          </p:cNvCxnSpPr>
          <p:nvPr/>
        </p:nvCxnSpPr>
        <p:spPr>
          <a:xfrm>
            <a:off x="4552950" y="4095750"/>
            <a:ext cx="859796" cy="1248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16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468313" y="784225"/>
            <a:ext cx="8218487" cy="700088"/>
          </a:xfrm>
        </p:spPr>
        <p:txBody>
          <a:bodyPr/>
          <a:lstStyle/>
          <a:p>
            <a:r>
              <a:rPr altLang="it-IT" dirty="0">
                <a:ea typeface="ヒラギノ角ゴ Pro W3"/>
              </a:rPr>
              <a:t>Cosa contiene il 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solidFill>
                  <a:srgbClr val="E52F21"/>
                </a:solidFill>
                <a:ea typeface="ヒラギノ角ゴ Pro W3"/>
              </a:rPr>
              <a:t>lettronico</a:t>
            </a:r>
            <a:r>
              <a:rPr lang="it-IT" altLang="it-IT" dirty="0">
                <a:ea typeface="ヒラギノ角ゴ Pro W3"/>
              </a:rPr>
              <a:t> - 1</a:t>
            </a:r>
            <a:endParaRPr altLang="it-IT" dirty="0">
              <a:ea typeface="ヒラギノ角ゴ Pro W3"/>
            </a:endParaRPr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971551" y="1555750"/>
            <a:ext cx="7632898" cy="4537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Referto di laboratorio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Referto di radiologia (dove già attiva la funzione, anche immagini)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Referto di specialistica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Referto di pronto soccorso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Lettera di dimissione post-ricovero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Profilo Sanitario Sintetico (</a:t>
            </a:r>
            <a:r>
              <a:rPr lang="it-IT" altLang="it-IT" sz="2400" i="1" dirty="0" err="1">
                <a:latin typeface="Dosis" panose="02010503020202060003" pitchFamily="2" charset="0"/>
                <a:cs typeface="+mn-cs"/>
                <a:sym typeface="Calibri" pitchFamily="34" charset="0"/>
              </a:rPr>
              <a:t>Patient</a:t>
            </a:r>
            <a:r>
              <a:rPr lang="it-IT" altLang="it-IT" sz="2400" i="1" dirty="0">
                <a:latin typeface="Dosis" panose="02010503020202060003" pitchFamily="2" charset="0"/>
                <a:cs typeface="+mn-cs"/>
                <a:sym typeface="Calibri" pitchFamily="34" charset="0"/>
              </a:rPr>
              <a:t> </a:t>
            </a:r>
            <a:r>
              <a:rPr lang="it-IT" altLang="it-IT" sz="2400" i="1" dirty="0" err="1">
                <a:latin typeface="Dosis" panose="02010503020202060003" pitchFamily="2" charset="0"/>
                <a:cs typeface="+mn-cs"/>
                <a:sym typeface="Calibri" pitchFamily="34" charset="0"/>
              </a:rPr>
              <a:t>Summary</a:t>
            </a:r>
            <a:r>
              <a:rPr lang="it-IT" altLang="it-IT" sz="2400" i="1" dirty="0">
                <a:latin typeface="Dosis" panose="02010503020202060003" pitchFamily="2" charset="0"/>
                <a:cs typeface="+mn-cs"/>
                <a:sym typeface="Calibri" pitchFamily="34" charset="0"/>
              </a:rPr>
              <a:t>, sperimentazioni</a:t>
            </a: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)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Bilancio di salute</a:t>
            </a: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Certificato Vaccinale</a:t>
            </a: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Certificato Medico Sportivo agonistico e non agonistico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Prescrizioni specialistiche</a:t>
            </a:r>
            <a:endParaRPr lang="it-IT" altLang="it-IT" sz="2400" dirty="0">
              <a:latin typeface="Dosis" panose="02010503020202060003" pitchFamily="2" charset="0"/>
              <a:cs typeface="Arial" charset="0"/>
              <a:sym typeface="Arial" charset="0"/>
            </a:endParaRP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Prescrizioni farmaceutiche</a:t>
            </a:r>
          </a:p>
          <a:p>
            <a:pPr>
              <a:lnSpc>
                <a:spcPts val="2806"/>
              </a:lnSpc>
              <a:spcBef>
                <a:spcPct val="0"/>
              </a:spcBef>
              <a:buFontTx/>
              <a:buNone/>
              <a:defRPr/>
            </a:pPr>
            <a:r>
              <a:rPr lang="it-IT" altLang="it-IT" sz="2400" dirty="0">
                <a:latin typeface="Dosis" panose="02010503020202060003" pitchFamily="2" charset="0"/>
                <a:cs typeface="+mn-cs"/>
                <a:sym typeface="Calibri" pitchFamily="34" charset="0"/>
              </a:rPr>
              <a:t>Piani terapeutici</a:t>
            </a:r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61AE1-04EA-4E2E-AC44-61A53859D3DA}" type="slidenum">
              <a:rPr lang="it-IT"/>
              <a:pPr>
                <a:defRPr/>
              </a:pPr>
              <a:t>31</a:t>
            </a:fld>
            <a:endParaRPr lang="it-IT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DF539604-97A9-4B94-AA24-9CF6A4DB590C}"/>
              </a:ext>
            </a:extLst>
          </p:cNvPr>
          <p:cNvSpPr>
            <a:spLocks noChangeAspect="1"/>
          </p:cNvSpPr>
          <p:nvPr/>
        </p:nvSpPr>
        <p:spPr>
          <a:xfrm>
            <a:off x="718301" y="3110888"/>
            <a:ext cx="180000" cy="180000"/>
          </a:xfrm>
          <a:prstGeom prst="ellipse">
            <a:avLst/>
          </a:prstGeom>
          <a:solidFill>
            <a:srgbClr val="98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636C2C3-6293-4815-BDD3-C10561046BBA}"/>
              </a:ext>
            </a:extLst>
          </p:cNvPr>
          <p:cNvSpPr>
            <a:spLocks noChangeAspect="1"/>
          </p:cNvSpPr>
          <p:nvPr/>
        </p:nvSpPr>
        <p:spPr>
          <a:xfrm>
            <a:off x="718301" y="3469477"/>
            <a:ext cx="180000" cy="180000"/>
          </a:xfrm>
          <a:prstGeom prst="ellipse">
            <a:avLst/>
          </a:prstGeom>
          <a:solidFill>
            <a:srgbClr val="95C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119B90B5-3852-4AF4-8B44-5029D7893E27}"/>
              </a:ext>
            </a:extLst>
          </p:cNvPr>
          <p:cNvSpPr>
            <a:spLocks noChangeAspect="1"/>
          </p:cNvSpPr>
          <p:nvPr/>
        </p:nvSpPr>
        <p:spPr>
          <a:xfrm>
            <a:off x="718301" y="3828066"/>
            <a:ext cx="180000" cy="180000"/>
          </a:xfrm>
          <a:prstGeom prst="ellipse">
            <a:avLst/>
          </a:prstGeom>
          <a:solidFill>
            <a:srgbClr val="FCC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ABE402F-A3F2-4428-91FF-B47E58188E09}"/>
              </a:ext>
            </a:extLst>
          </p:cNvPr>
          <p:cNvSpPr>
            <a:spLocks noChangeAspect="1"/>
          </p:cNvSpPr>
          <p:nvPr/>
        </p:nvSpPr>
        <p:spPr>
          <a:xfrm>
            <a:off x="718301" y="4186655"/>
            <a:ext cx="180000" cy="180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BAD4C3ED-A621-4F8C-A6D2-57E17DDA98D4}"/>
              </a:ext>
            </a:extLst>
          </p:cNvPr>
          <p:cNvSpPr>
            <a:spLocks noChangeAspect="1"/>
          </p:cNvSpPr>
          <p:nvPr/>
        </p:nvSpPr>
        <p:spPr>
          <a:xfrm>
            <a:off x="718301" y="4545244"/>
            <a:ext cx="180000" cy="180000"/>
          </a:xfrm>
          <a:prstGeom prst="ellipse">
            <a:avLst/>
          </a:prstGeom>
          <a:solidFill>
            <a:srgbClr val="98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9C86D8D8-B0D4-4EBE-811C-1A9716693DAF}"/>
              </a:ext>
            </a:extLst>
          </p:cNvPr>
          <p:cNvSpPr>
            <a:spLocks noChangeAspect="1"/>
          </p:cNvSpPr>
          <p:nvPr/>
        </p:nvSpPr>
        <p:spPr>
          <a:xfrm>
            <a:off x="718301" y="4903833"/>
            <a:ext cx="180000" cy="180000"/>
          </a:xfrm>
          <a:prstGeom prst="ellipse">
            <a:avLst/>
          </a:prstGeom>
          <a:solidFill>
            <a:srgbClr val="95C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7BD00E21-FC29-43AC-BACA-A62784BD4F79}"/>
              </a:ext>
            </a:extLst>
          </p:cNvPr>
          <p:cNvSpPr>
            <a:spLocks noChangeAspect="1"/>
          </p:cNvSpPr>
          <p:nvPr/>
        </p:nvSpPr>
        <p:spPr>
          <a:xfrm>
            <a:off x="718301" y="5262422"/>
            <a:ext cx="180000" cy="180000"/>
          </a:xfrm>
          <a:prstGeom prst="ellipse">
            <a:avLst/>
          </a:prstGeom>
          <a:solidFill>
            <a:srgbClr val="FCC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8511B6C4-E47E-40C8-9522-28FFA9AE7F93}"/>
              </a:ext>
            </a:extLst>
          </p:cNvPr>
          <p:cNvSpPr>
            <a:spLocks noChangeAspect="1"/>
          </p:cNvSpPr>
          <p:nvPr/>
        </p:nvSpPr>
        <p:spPr>
          <a:xfrm>
            <a:off x="718301" y="5621014"/>
            <a:ext cx="180000" cy="180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74AAF880-7A9C-46AF-AD5F-31A910F9809E}"/>
              </a:ext>
            </a:extLst>
          </p:cNvPr>
          <p:cNvSpPr>
            <a:spLocks noChangeAspect="1"/>
          </p:cNvSpPr>
          <p:nvPr/>
        </p:nvSpPr>
        <p:spPr>
          <a:xfrm>
            <a:off x="718301" y="1676532"/>
            <a:ext cx="180000" cy="180000"/>
          </a:xfrm>
          <a:prstGeom prst="ellipse">
            <a:avLst/>
          </a:prstGeom>
          <a:solidFill>
            <a:srgbClr val="98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59CA884B-6335-483A-866F-98E679DEC894}"/>
              </a:ext>
            </a:extLst>
          </p:cNvPr>
          <p:cNvSpPr>
            <a:spLocks noChangeAspect="1"/>
          </p:cNvSpPr>
          <p:nvPr/>
        </p:nvSpPr>
        <p:spPr>
          <a:xfrm>
            <a:off x="718301" y="2035121"/>
            <a:ext cx="180000" cy="180000"/>
          </a:xfrm>
          <a:prstGeom prst="ellipse">
            <a:avLst/>
          </a:prstGeom>
          <a:solidFill>
            <a:srgbClr val="95C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950A5C49-08D6-4917-B00F-FEED64D27886}"/>
              </a:ext>
            </a:extLst>
          </p:cNvPr>
          <p:cNvSpPr>
            <a:spLocks noChangeAspect="1"/>
          </p:cNvSpPr>
          <p:nvPr/>
        </p:nvSpPr>
        <p:spPr>
          <a:xfrm>
            <a:off x="718301" y="2393710"/>
            <a:ext cx="180000" cy="180000"/>
          </a:xfrm>
          <a:prstGeom prst="ellipse">
            <a:avLst/>
          </a:prstGeom>
          <a:solidFill>
            <a:srgbClr val="FCC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1AC52019-7477-4240-B350-BA9392E27520}"/>
              </a:ext>
            </a:extLst>
          </p:cNvPr>
          <p:cNvSpPr>
            <a:spLocks noChangeAspect="1"/>
          </p:cNvSpPr>
          <p:nvPr/>
        </p:nvSpPr>
        <p:spPr>
          <a:xfrm>
            <a:off x="718301" y="2752299"/>
            <a:ext cx="180000" cy="180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Cosa contiene il 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solidFill>
                  <a:srgbClr val="E52F21"/>
                </a:solidFill>
                <a:ea typeface="ヒラギノ角ゴ Pro W3"/>
              </a:rPr>
              <a:t>lettronico</a:t>
            </a:r>
            <a:r>
              <a:rPr lang="it-IT" altLang="it-IT" dirty="0">
                <a:ea typeface="ヒラギノ角ゴ Pro W3"/>
              </a:rPr>
              <a:t> - 2</a:t>
            </a:r>
            <a:endParaRPr altLang="it-IT" dirty="0">
              <a:ea typeface="ヒラギノ角ゴ Pro W3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7B33EAC-2542-462F-9A73-FD25D585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nuovo tesserino sanitario dopo cambio/revoca medico o rilascio esenzioni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moduli di autocertificazione (reddito, ecc.) per compilazione online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comunicazioni mirate al cittadino per l’attivazione dei percorsi di screening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buoni celiachia e relative lettere di accompagnamento – </a:t>
            </a:r>
            <a:r>
              <a:rPr lang="it-IT" altLang="it-IT" dirty="0">
                <a:solidFill>
                  <a:srgbClr val="E52F21"/>
                </a:solidFill>
                <a:sym typeface="Calibri" pitchFamily="34" charset="0"/>
              </a:rPr>
              <a:t>avviata a Bologna, Imola, Modena, Romagna-Cesena (completamento entro 2018)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4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61AE1-04EA-4E2E-AC44-61A53859D3DA}" type="slidenum">
              <a:rPr lang="it-IT"/>
              <a:pPr>
                <a:defRPr/>
              </a:pPr>
              <a:t>32</a:t>
            </a:fld>
            <a:endParaRPr lang="it-IT" dirty="0"/>
          </a:p>
        </p:txBody>
      </p:sp>
      <p:sp>
        <p:nvSpPr>
          <p:cNvPr id="21" name="AutoShape 6">
            <a:extLst>
              <a:ext uri="{FF2B5EF4-FFF2-40B4-BE49-F238E27FC236}">
                <a16:creationId xmlns:a16="http://schemas.microsoft.com/office/drawing/2014/main" id="{40D75446-9CE5-4D52-8080-3359B5EBF50C}"/>
              </a:ext>
            </a:extLst>
          </p:cNvPr>
          <p:cNvSpPr>
            <a:spLocks/>
          </p:cNvSpPr>
          <p:nvPr/>
        </p:nvSpPr>
        <p:spPr bwMode="auto">
          <a:xfrm>
            <a:off x="814388" y="1628800"/>
            <a:ext cx="8221662" cy="7254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2400" dirty="0">
              <a:latin typeface="+mn-lt"/>
              <a:cs typeface="+mn-cs"/>
              <a:sym typeface="Calibri" pitchFamily="34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E22B4281-601F-47C2-B14B-165149758CC5}"/>
              </a:ext>
            </a:extLst>
          </p:cNvPr>
          <p:cNvSpPr>
            <a:spLocks noChangeAspect="1"/>
          </p:cNvSpPr>
          <p:nvPr/>
        </p:nvSpPr>
        <p:spPr>
          <a:xfrm>
            <a:off x="727893" y="1844675"/>
            <a:ext cx="180000" cy="180000"/>
          </a:xfrm>
          <a:prstGeom prst="ellipse">
            <a:avLst/>
          </a:prstGeom>
          <a:solidFill>
            <a:srgbClr val="98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8F85143-3EAD-404D-A1A9-25A03FBD27BE}"/>
              </a:ext>
            </a:extLst>
          </p:cNvPr>
          <p:cNvSpPr>
            <a:spLocks noChangeAspect="1"/>
          </p:cNvSpPr>
          <p:nvPr/>
        </p:nvSpPr>
        <p:spPr>
          <a:xfrm>
            <a:off x="727665" y="2662510"/>
            <a:ext cx="180000" cy="180000"/>
          </a:xfrm>
          <a:prstGeom prst="ellipse">
            <a:avLst/>
          </a:prstGeom>
          <a:solidFill>
            <a:srgbClr val="95C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22D8CA64-9189-4E97-B065-9896D417B179}"/>
              </a:ext>
            </a:extLst>
          </p:cNvPr>
          <p:cNvSpPr>
            <a:spLocks noChangeAspect="1"/>
          </p:cNvSpPr>
          <p:nvPr/>
        </p:nvSpPr>
        <p:spPr>
          <a:xfrm>
            <a:off x="727665" y="3532484"/>
            <a:ext cx="180000" cy="180000"/>
          </a:xfrm>
          <a:prstGeom prst="ellipse">
            <a:avLst/>
          </a:prstGeom>
          <a:solidFill>
            <a:srgbClr val="FCC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DD788DC-9059-46CD-834E-1BE901489C45}"/>
              </a:ext>
            </a:extLst>
          </p:cNvPr>
          <p:cNvSpPr>
            <a:spLocks noChangeAspect="1"/>
          </p:cNvSpPr>
          <p:nvPr/>
        </p:nvSpPr>
        <p:spPr>
          <a:xfrm>
            <a:off x="724388" y="4353292"/>
            <a:ext cx="180000" cy="180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269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>
                <a:cs typeface="+mj-cs"/>
              </a:rPr>
              <a:t>il </a:t>
            </a:r>
            <a:r>
              <a:rPr lang="it-IT" dirty="0">
                <a:solidFill>
                  <a:schemeClr val="tx1"/>
                </a:solidFill>
              </a:rPr>
              <a:t>Fascicolo Sanitario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Elettronico</a:t>
            </a:r>
            <a:r>
              <a:rPr dirty="0">
                <a:cs typeface="+mj-cs"/>
              </a:rPr>
              <a:t>: come</a:t>
            </a:r>
            <a:r>
              <a:rPr lang="it-IT" dirty="0">
                <a:cs typeface="+mj-cs"/>
              </a:rPr>
              <a:t> stiamo procedendo</a:t>
            </a:r>
            <a:endParaRPr dirty="0">
              <a:cs typeface="+mj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903288" y="278092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14D76-E942-4DA4-8902-C7A14B79A00E}" type="slidenum">
              <a:rPr lang="it-IT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1500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Nuove implementazioni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4A1D2A3-DBC4-4DA8-9342-3119A63A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Integrazione cartella clinica di ricovero/certificati INPS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it-IT" altLang="it-IT" dirty="0">
              <a:sym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Autocertificazioni età/reddito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it-IT" altLang="it-IT" dirty="0">
              <a:sym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Possibilità di condividere i documenti presenti in </a:t>
            </a:r>
            <a:r>
              <a:rPr lang="it-IT" altLang="it-IT" b="1" dirty="0" err="1">
                <a:sym typeface="Calibri" pitchFamily="34" charset="0"/>
              </a:rPr>
              <a:t>Fs</a:t>
            </a:r>
            <a:r>
              <a:rPr lang="it-IT" altLang="it-IT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r>
              <a:rPr lang="it-IT" altLang="it-IT" dirty="0">
                <a:sym typeface="Calibri" pitchFamily="34" charset="0"/>
              </a:rPr>
              <a:t> con il medico specialista di fiducia (anche i documenti caricati in modo autonomo)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it-IT" altLang="it-IT" dirty="0">
              <a:sym typeface="Calibri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it-IT" altLang="it-IT" dirty="0">
                <a:sym typeface="Calibri" pitchFamily="34" charset="0"/>
              </a:rPr>
              <a:t>Utilizzo del borsellino elettronico su TS/CNS per l’accredito dell’importo dei buoni celiachia</a:t>
            </a:r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34</a:t>
            </a:fld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9449890-54B7-45E3-9550-F1134764B4C1}"/>
              </a:ext>
            </a:extLst>
          </p:cNvPr>
          <p:cNvSpPr>
            <a:spLocks noChangeAspect="1"/>
          </p:cNvSpPr>
          <p:nvPr/>
        </p:nvSpPr>
        <p:spPr>
          <a:xfrm>
            <a:off x="727893" y="1808840"/>
            <a:ext cx="180000" cy="180000"/>
          </a:xfrm>
          <a:prstGeom prst="ellipse">
            <a:avLst/>
          </a:prstGeom>
          <a:solidFill>
            <a:srgbClr val="989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F2018C1-CA73-48C0-8601-D84F5887F3F0}"/>
              </a:ext>
            </a:extLst>
          </p:cNvPr>
          <p:cNvSpPr>
            <a:spLocks noChangeAspect="1"/>
          </p:cNvSpPr>
          <p:nvPr/>
        </p:nvSpPr>
        <p:spPr>
          <a:xfrm>
            <a:off x="727665" y="2654924"/>
            <a:ext cx="180000" cy="180000"/>
          </a:xfrm>
          <a:prstGeom prst="ellipse">
            <a:avLst/>
          </a:prstGeom>
          <a:solidFill>
            <a:srgbClr val="95C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3079EBF-3F2A-4324-9C49-F09A80FE7DB4}"/>
              </a:ext>
            </a:extLst>
          </p:cNvPr>
          <p:cNvSpPr>
            <a:spLocks noChangeAspect="1"/>
          </p:cNvSpPr>
          <p:nvPr/>
        </p:nvSpPr>
        <p:spPr>
          <a:xfrm>
            <a:off x="727665" y="3501008"/>
            <a:ext cx="180000" cy="180000"/>
          </a:xfrm>
          <a:prstGeom prst="ellipse">
            <a:avLst/>
          </a:prstGeom>
          <a:solidFill>
            <a:srgbClr val="FCC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2505455-DAE9-4144-ABD9-3BCB45040813}"/>
              </a:ext>
            </a:extLst>
          </p:cNvPr>
          <p:cNvSpPr>
            <a:spLocks noChangeAspect="1"/>
          </p:cNvSpPr>
          <p:nvPr/>
        </p:nvSpPr>
        <p:spPr>
          <a:xfrm>
            <a:off x="727665" y="5229200"/>
            <a:ext cx="180000" cy="180000"/>
          </a:xfrm>
          <a:prstGeom prst="ellips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773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Nuove implementazioni</a:t>
            </a:r>
            <a:r>
              <a:rPr lang="it-IT" altLang="it-IT" dirty="0">
                <a:ea typeface="ヒラギノ角ゴ Pro W3"/>
              </a:rPr>
              <a:t> – DAT</a:t>
            </a:r>
            <a:endParaRPr altLang="it-IT" dirty="0">
              <a:ea typeface="ヒラギノ角ゴ Pro W3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F36EC55-9D02-4E81-B324-F48AEACCC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340768"/>
            <a:ext cx="822960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>
                <a:solidFill>
                  <a:srgbClr val="1C5B71"/>
                </a:solidFill>
              </a:rPr>
              <a:t>DAT</a:t>
            </a:r>
            <a:r>
              <a:rPr lang="it-IT" dirty="0"/>
              <a:t>: </a:t>
            </a:r>
            <a:r>
              <a:rPr lang="it-IT" sz="2400" dirty="0"/>
              <a:t>Dichiarazione Anticipata di volontà nei Trattamenti sanitari (comunemente definita «testamento biologico»)</a:t>
            </a:r>
          </a:p>
          <a:p>
            <a:pPr marL="0" indent="0" algn="just">
              <a:buNone/>
            </a:pPr>
            <a:r>
              <a:rPr lang="it-IT" altLang="it-IT" sz="2400" b="1" dirty="0">
                <a:sym typeface="Calibri" pitchFamily="34" charset="0"/>
              </a:rPr>
              <a:t>Dalla seconda metà di</a:t>
            </a:r>
            <a:r>
              <a:rPr lang="it-IT" altLang="it-IT" sz="2400" b="1" dirty="0">
                <a:solidFill>
                  <a:srgbClr val="E52F21"/>
                </a:solidFill>
                <a:sym typeface="Calibri" pitchFamily="34" charset="0"/>
              </a:rPr>
              <a:t> giugno 2018</a:t>
            </a:r>
            <a:r>
              <a:rPr lang="it-IT" altLang="it-IT" sz="2400" dirty="0">
                <a:sym typeface="Calibri" pitchFamily="34" charset="0"/>
              </a:rPr>
              <a:t>il cittadino riceve su </a:t>
            </a:r>
            <a:r>
              <a:rPr lang="it-IT" altLang="it-IT" sz="2400" b="1" dirty="0" err="1">
                <a:sym typeface="Calibri" pitchFamily="34" charset="0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r>
              <a:rPr lang="it-IT" altLang="it-IT" sz="2400" dirty="0">
                <a:sym typeface="Calibri" pitchFamily="34" charset="0"/>
              </a:rPr>
              <a:t> i riferimenti della DAT depositata presso il Comune di residenza o presso un notaio (data di registrazione, n° protocollo, estremi del fiduciario), e può</a:t>
            </a:r>
          </a:p>
          <a:p>
            <a:pPr algn="just"/>
            <a:r>
              <a:rPr lang="it-IT" altLang="it-IT" sz="2400" dirty="0">
                <a:sym typeface="Calibri" pitchFamily="34" charset="0"/>
              </a:rPr>
              <a:t>caricare la copia della propria DAT sul </a:t>
            </a:r>
            <a:r>
              <a:rPr lang="it-IT" altLang="it-IT" sz="2400" b="1" dirty="0" err="1">
                <a:sym typeface="Calibri" pitchFamily="34" charset="0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endParaRPr lang="it-IT" altLang="it-IT" sz="2400" b="1" dirty="0">
              <a:sym typeface="Calibri" pitchFamily="34" charset="0"/>
            </a:endParaRPr>
          </a:p>
          <a:p>
            <a:pPr algn="just"/>
            <a:r>
              <a:rPr lang="it-IT" altLang="it-IT" sz="2400" dirty="0">
                <a:sym typeface="Calibri" pitchFamily="34" charset="0"/>
              </a:rPr>
              <a:t>autorizzare il fiduciario, dovunque risieda, all’accesso alle informazioni sulla DAT nel </a:t>
            </a:r>
            <a:r>
              <a:rPr lang="it-IT" altLang="it-IT" sz="2400" b="1" dirty="0" err="1">
                <a:sym typeface="Calibri" pitchFamily="34" charset="0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r>
              <a:rPr lang="it-IT" altLang="it-IT" sz="2400" dirty="0">
                <a:sym typeface="Calibri" pitchFamily="34" charset="0"/>
              </a:rPr>
              <a:t>. Se il fiduciario è revocato, le sue credenziali vengono disabilitate</a:t>
            </a:r>
          </a:p>
          <a:p>
            <a:pPr marL="0" indent="0" algn="just">
              <a:buNone/>
            </a:pPr>
            <a:r>
              <a:rPr lang="it-IT" altLang="it-IT" sz="2400" dirty="0">
                <a:sym typeface="Calibri" pitchFamily="34" charset="0"/>
              </a:rPr>
              <a:t>In caso di rinnovo/modifica/revoca della DAT o dei fiduciari, l’informazione viene aggiornata su </a:t>
            </a:r>
            <a:r>
              <a:rPr lang="it-IT" altLang="it-IT" sz="2400" b="1" dirty="0" err="1">
                <a:sym typeface="Calibri" pitchFamily="34" charset="0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endParaRPr lang="it-IT" altLang="it-IT" sz="2400" b="1" dirty="0">
              <a:sym typeface="Calibri" pitchFamily="34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09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Prossimi rilasci in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FF0000"/>
                </a:solidFill>
                <a:ea typeface="ヒラギノ角ゴ Pro W3"/>
              </a:rPr>
              <a:t>e</a:t>
            </a:r>
            <a:endParaRPr altLang="it-IT" dirty="0">
              <a:ea typeface="ヒラギノ角ゴ Pro W3"/>
            </a:endParaRPr>
          </a:p>
        </p:txBody>
      </p:sp>
      <p:sp>
        <p:nvSpPr>
          <p:cNvPr id="8195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dirty="0"/>
              <a:t>Funzionalità </a:t>
            </a:r>
            <a:r>
              <a:rPr lang="it-IT" altLang="it-IT" b="1" dirty="0" err="1">
                <a:ea typeface="ヒラギノ角ゴ Pro W3"/>
              </a:rPr>
              <a:t>FS</a:t>
            </a:r>
            <a:r>
              <a:rPr lang="it-IT" altLang="it-IT" b="1" dirty="0" err="1">
                <a:solidFill>
                  <a:srgbClr val="FF0000"/>
                </a:solidFill>
                <a:ea typeface="ヒラギノ角ゴ Pro W3"/>
              </a:rPr>
              <a:t>e</a:t>
            </a:r>
            <a:r>
              <a:rPr lang="it-IT" altLang="it-IT" dirty="0">
                <a:ea typeface="ヒラギノ角ゴ Pro W3"/>
              </a:rPr>
              <a:t> di cui si prevede il rilascio nel 2019:</a:t>
            </a:r>
          </a:p>
          <a:p>
            <a:pPr algn="just"/>
            <a:r>
              <a:rPr lang="it-IT" altLang="it-IT" dirty="0"/>
              <a:t>Superamento stampa promemoria cartaceo per prescrizione farmaceutica</a:t>
            </a:r>
          </a:p>
          <a:p>
            <a:pPr algn="just"/>
            <a:r>
              <a:rPr lang="it-IT" altLang="it-IT" dirty="0">
                <a:ea typeface="ヒラギノ角ゴ Pro W3"/>
              </a:rPr>
              <a:t>Integrazione del referto per percorsi interni (PS, DS)</a:t>
            </a:r>
            <a:endParaRPr lang="it-IT" altLang="it-IT" dirty="0"/>
          </a:p>
          <a:p>
            <a:pPr algn="just"/>
            <a:r>
              <a:rPr lang="it-IT" altLang="it-IT" dirty="0"/>
              <a:t>Integrazione con cartella clinica di ricovero e sistema CC</a:t>
            </a:r>
          </a:p>
          <a:p>
            <a:pPr algn="just"/>
            <a:r>
              <a:rPr lang="it-IT" altLang="it-IT" dirty="0"/>
              <a:t>Integrazione dei certificati INPS</a:t>
            </a:r>
          </a:p>
          <a:p>
            <a:pPr algn="just"/>
            <a:r>
              <a:rPr lang="it-IT" altLang="it-IT" dirty="0"/>
              <a:t>Prima scelta MMG/PLS</a:t>
            </a:r>
          </a:p>
          <a:p>
            <a:pPr algn="just"/>
            <a:r>
              <a:rPr lang="it-IT" altLang="it-IT" dirty="0"/>
              <a:t>Autocertificazione esenzioni età/reddito</a:t>
            </a:r>
          </a:p>
          <a:p>
            <a:pPr algn="just"/>
            <a:r>
              <a:rPr lang="it-IT" altLang="it-IT" dirty="0"/>
              <a:t>Integrazione con piattaforma </a:t>
            </a:r>
            <a:r>
              <a:rPr lang="it-IT" altLang="it-IT" dirty="0" err="1"/>
              <a:t>dema</a:t>
            </a:r>
            <a:r>
              <a:rPr lang="it-IT" altLang="it-IT" dirty="0"/>
              <a:t> buoni celiachia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DEF9-B870-4CA3-BC39-2A309E335EAF}" type="slidenum">
              <a:rPr lang="it-IT"/>
              <a:pPr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74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Nuove implementazioni</a:t>
            </a:r>
            <a:r>
              <a:rPr lang="it-IT" altLang="it-IT" dirty="0">
                <a:ea typeface="ヒラギノ角ゴ Pro W3"/>
              </a:rPr>
              <a:t> – DAT</a:t>
            </a:r>
            <a:endParaRPr altLang="it-IT" dirty="0">
              <a:ea typeface="ヒラギノ角ゴ Pro W3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37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C98CBE5-5D11-46E8-9671-44456C7AB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84"/>
          <a:stretch/>
        </p:blipFill>
        <p:spPr>
          <a:xfrm>
            <a:off x="899619" y="1484785"/>
            <a:ext cx="7344762" cy="47621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064194E-F888-44E9-9A51-7954D48E5950}"/>
              </a:ext>
            </a:extLst>
          </p:cNvPr>
          <p:cNvSpPr/>
          <p:nvPr/>
        </p:nvSpPr>
        <p:spPr>
          <a:xfrm>
            <a:off x="1259632" y="1772816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A575442-9586-472E-B9DF-9B551D7EEA15}"/>
              </a:ext>
            </a:extLst>
          </p:cNvPr>
          <p:cNvSpPr/>
          <p:nvPr/>
        </p:nvSpPr>
        <p:spPr>
          <a:xfrm>
            <a:off x="1115616" y="2538000"/>
            <a:ext cx="1008112" cy="160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407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dirty="0">
                <a:cs typeface="+mj-cs"/>
              </a:rPr>
              <a:t>il </a:t>
            </a:r>
            <a:r>
              <a:rPr lang="it-IT" sz="3600" dirty="0">
                <a:solidFill>
                  <a:schemeClr val="tx1"/>
                </a:solidFill>
              </a:rPr>
              <a:t>Fascicolo Sanitario</a:t>
            </a:r>
            <a:r>
              <a:rPr lang="it-IT" sz="3600" dirty="0"/>
              <a:t> </a:t>
            </a:r>
            <a:r>
              <a:rPr lang="it-IT" sz="3600" dirty="0">
                <a:solidFill>
                  <a:srgbClr val="FF0000"/>
                </a:solidFill>
              </a:rPr>
              <a:t>Elettronico</a:t>
            </a:r>
            <a:br>
              <a:rPr lang="it-IT" sz="3600" dirty="0">
                <a:cs typeface="+mj-cs"/>
              </a:rPr>
            </a:br>
            <a:r>
              <a:rPr lang="it-IT" sz="3600" dirty="0">
                <a:cs typeface="+mj-cs"/>
              </a:rPr>
              <a:t>in </a:t>
            </a:r>
            <a:r>
              <a:rPr lang="it-IT" sz="3600" dirty="0" err="1">
                <a:cs typeface="+mj-cs"/>
              </a:rPr>
              <a:t>italia</a:t>
            </a:r>
            <a:r>
              <a:rPr lang="it-IT" sz="3600" dirty="0">
                <a:cs typeface="+mj-cs"/>
              </a:rPr>
              <a:t> e in </a:t>
            </a:r>
            <a:r>
              <a:rPr lang="it-IT" sz="3600" dirty="0" err="1">
                <a:cs typeface="+mj-cs"/>
              </a:rPr>
              <a:t>emilia-romagna</a:t>
            </a:r>
            <a:endParaRPr sz="3600" dirty="0">
              <a:cs typeface="+mj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14D76-E942-4DA4-8902-C7A14B79A00E}" type="slidenum">
              <a:rPr lang="it-IT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30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Il 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solidFill>
                  <a:srgbClr val="E52F21"/>
                </a:solidFill>
                <a:ea typeface="ヒラギノ角ゴ Pro W3"/>
              </a:rPr>
              <a:t>lettronico</a:t>
            </a:r>
            <a:r>
              <a:rPr altLang="it-IT" dirty="0">
                <a:ea typeface="ヒラギノ角ゴ Pro W3"/>
              </a:rPr>
              <a:t> in Italia</a:t>
            </a:r>
            <a:r>
              <a:rPr lang="it-IT" altLang="it-IT" dirty="0">
                <a:ea typeface="ヒラギノ角ゴ Pro W3"/>
              </a:rPr>
              <a:t> - presenza</a:t>
            </a:r>
            <a:endParaRPr altLang="it-IT" dirty="0">
              <a:ea typeface="ヒラギノ角ゴ Pro W3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B7C3FC-628A-43BB-BA87-44BE781A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Attualmente…</a:t>
            </a:r>
          </a:p>
          <a:p>
            <a:pPr algn="just"/>
            <a:r>
              <a:rPr lang="it-IT" sz="2400" dirty="0"/>
              <a:t>Operante e accessibile a tutti i cittadini e gli stakeholder potenzialmente coinvolti in </a:t>
            </a:r>
            <a:r>
              <a:rPr lang="it-IT" sz="2400" b="1" dirty="0">
                <a:solidFill>
                  <a:srgbClr val="E52F21"/>
                </a:solidFill>
              </a:rPr>
              <a:t>18 </a:t>
            </a:r>
            <a:r>
              <a:rPr lang="it-IT" sz="2400" dirty="0"/>
              <a:t>regioni: Valle d’Aosta, Lombardia, Piemonte, Liguria, Provincia Autonoma di Trento, Provincia Autonoma di Bolzano, Veneto, Friuli – Venezia Giulia, Emilia-Romagna, Toscana, Marche, Umbria, Lazio, Sardegna, Basilicata, Abruzzo, Molise e Puglia</a:t>
            </a:r>
          </a:p>
          <a:p>
            <a:pPr algn="just"/>
            <a:r>
              <a:rPr lang="it-IT" sz="2400" dirty="0"/>
              <a:t>Predisposto per la connessione alla infrastruttura nazionale di interoperabilità tra FSE (INI) in </a:t>
            </a:r>
            <a:r>
              <a:rPr lang="it-IT" sz="2400" b="1" dirty="0">
                <a:solidFill>
                  <a:srgbClr val="FF0000"/>
                </a:solidFill>
              </a:rPr>
              <a:t>11</a:t>
            </a:r>
            <a:r>
              <a:rPr lang="it-IT" sz="2400" dirty="0"/>
              <a:t> regioni: Valle d’Aosta, Lombardia, Liguria, Veneto, Friuli – Venezia Giulia, Emilia-Romagna, Toscana, Marche, Umbria, Lazio e Puglia</a:t>
            </a:r>
          </a:p>
          <a:p>
            <a:pPr marL="0" indent="0" algn="just">
              <a:buNone/>
            </a:pPr>
            <a:r>
              <a:rPr lang="it-IT" sz="1800" i="1" dirty="0"/>
              <a:t>(dati AGID – 31/03)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25E94-2842-404C-A2E5-81A6B17FCBB3}" type="slidenum">
              <a:rPr lang="it-IT"/>
              <a:pPr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53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>
                <a:cs typeface="+mj-cs"/>
              </a:rPr>
              <a:t>Definizione ed </a:t>
            </a:r>
            <a:r>
              <a:rPr lang="it-IT" dirty="0"/>
              <a:t>elementi chiave </a:t>
            </a:r>
            <a:r>
              <a:rPr dirty="0">
                <a:cs typeface="+mj-cs"/>
              </a:rPr>
              <a:t>del </a:t>
            </a:r>
            <a:r>
              <a:rPr dirty="0">
                <a:solidFill>
                  <a:schemeClr val="tx1"/>
                </a:solidFill>
                <a:cs typeface="+mj-cs"/>
              </a:rPr>
              <a:t>Fascicolo Sanitario</a:t>
            </a:r>
            <a:r>
              <a:rPr dirty="0">
                <a:cs typeface="+mj-cs"/>
              </a:rPr>
              <a:t> </a:t>
            </a:r>
            <a:r>
              <a:rPr dirty="0">
                <a:solidFill>
                  <a:srgbClr val="FF0000"/>
                </a:solidFill>
                <a:cs typeface="+mj-cs"/>
              </a:rPr>
              <a:t>Elettronico</a:t>
            </a:r>
            <a:endParaRPr lang="it-IT" dirty="0">
              <a:cs typeface="+mj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3FED-235D-4258-8708-1EEEA550B4FF}" type="slidenum">
              <a:rPr lang="it-IT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54901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Il </a:t>
            </a:r>
            <a:r>
              <a:rPr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solidFill>
                  <a:srgbClr val="E52F21"/>
                </a:solidFill>
                <a:ea typeface="ヒラギノ角ゴ Pro W3"/>
              </a:rPr>
              <a:t>lettronico</a:t>
            </a:r>
            <a:r>
              <a:rPr altLang="it-IT" dirty="0">
                <a:ea typeface="ヒラギノ角ゴ Pro W3"/>
              </a:rPr>
              <a:t> in Italia</a:t>
            </a:r>
            <a:r>
              <a:rPr lang="it-IT" altLang="it-IT" dirty="0">
                <a:ea typeface="ヒラギノ角ゴ Pro W3"/>
              </a:rPr>
              <a:t> - servizi</a:t>
            </a:r>
            <a:endParaRPr altLang="it-IT" dirty="0">
              <a:ea typeface="ヒラギノ角ゴ Pro W3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B7C3FC-628A-43BB-BA87-44BE781A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Completezza dei servizi previsti dal Regolamento 2015</a:t>
            </a:r>
          </a:p>
          <a:p>
            <a:pPr algn="just"/>
            <a:r>
              <a:rPr lang="it-IT" sz="2400" dirty="0"/>
              <a:t>Completa o pressoché completa: Lombardia (100%), Toscana (100%), Emilia-Romagna (99%), Lazio (99%), Puglia (99%), Valle d’Aosta (98%), Sardegna (97%), Molise (95%), Veneto (95%), Provincia Autonoma di Trento (94%), Friuli- Venezia Giulia (93%), Provincia Autonoma di Bolzano (92%), Basilicata (90%), </a:t>
            </a:r>
          </a:p>
          <a:p>
            <a:pPr algn="just"/>
            <a:r>
              <a:rPr lang="it-IT" sz="2400" dirty="0"/>
              <a:t>Avanzata: Liguria (86%), Umbria (85%), Marche (85%)</a:t>
            </a:r>
          </a:p>
          <a:p>
            <a:pPr algn="just"/>
            <a:r>
              <a:rPr lang="it-IT" sz="2400" dirty="0"/>
              <a:t>Da migliorare: Piemonte (60%), Abruzzo (36%)</a:t>
            </a:r>
          </a:p>
          <a:p>
            <a:pPr algn="just"/>
            <a:r>
              <a:rPr lang="it-IT" sz="2400" dirty="0"/>
              <a:t>Nessun servizio: Campania, Calabria, Sicilia</a:t>
            </a:r>
          </a:p>
          <a:p>
            <a:pPr marL="0" indent="0" algn="just">
              <a:buNone/>
            </a:pPr>
            <a:r>
              <a:rPr lang="it-IT" sz="1800" i="1" dirty="0"/>
              <a:t>(dati AGID – 31/03)</a:t>
            </a:r>
          </a:p>
          <a:p>
            <a:pPr algn="just"/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25E94-2842-404C-A2E5-81A6B17FCBB3}" type="slidenum">
              <a:rPr lang="it-IT"/>
              <a:pPr>
                <a:defRPr/>
              </a:pPr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552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Il </a:t>
            </a:r>
            <a:r>
              <a:rPr lang="it-IT"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lang="it-IT"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E52F21"/>
                </a:solidFill>
                <a:ea typeface="ヒラギノ角ゴ Pro W3"/>
              </a:rPr>
              <a:t>elettronico</a:t>
            </a:r>
            <a:r>
              <a:rPr lang="it-IT" altLang="it-IT" dirty="0">
                <a:ea typeface="ヒラギノ角ゴ Pro W3"/>
              </a:rPr>
              <a:t> in Italia - obiettivi</a:t>
            </a:r>
            <a:endParaRPr altLang="it-IT" dirty="0">
              <a:ea typeface="ヒラギノ角ゴ Pro W3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41</a:t>
            </a:fld>
            <a:endParaRPr lang="it-IT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300" dirty="0">
                <a:latin typeface="Dosis" panose="02010503020202060003" pitchFamily="2" charset="0"/>
              </a:rPr>
              <a:t>Regioni con </a:t>
            </a:r>
            <a:r>
              <a:rPr lang="it-IT" sz="2300" b="1" dirty="0" err="1">
                <a:latin typeface="Dosis" panose="02010503020202060003" pitchFamily="2" charset="0"/>
              </a:rPr>
              <a:t>FS</a:t>
            </a:r>
            <a:r>
              <a:rPr lang="it-IT" sz="2300" b="1" dirty="0" err="1">
                <a:solidFill>
                  <a:srgbClr val="E52F21"/>
                </a:solidFill>
                <a:latin typeface="Dosis" panose="02010503020202060003" pitchFamily="2" charset="0"/>
              </a:rPr>
              <a:t>e</a:t>
            </a:r>
            <a:r>
              <a:rPr lang="it-IT" sz="2300" dirty="0">
                <a:latin typeface="Dosis" panose="02010503020202060003" pitchFamily="2" charset="0"/>
              </a:rPr>
              <a:t> operativo (del tutto o parzialmente): </a:t>
            </a:r>
            <a:r>
              <a:rPr lang="it-IT" sz="2300" b="1" dirty="0">
                <a:solidFill>
                  <a:srgbClr val="E52F21"/>
                </a:solidFill>
                <a:latin typeface="Dosis" panose="02010503020202060003" pitchFamily="2" charset="0"/>
              </a:rPr>
              <a:t>18</a:t>
            </a:r>
            <a:r>
              <a:rPr lang="it-IT" sz="2300" dirty="0">
                <a:latin typeface="Dosis" panose="02010503020202060003" pitchFamily="2" charset="0"/>
              </a:rPr>
              <a:t> - 86%</a:t>
            </a:r>
            <a:br>
              <a:rPr lang="it-IT" sz="2300" dirty="0">
                <a:latin typeface="Dosis" panose="02010503020202060003" pitchFamily="2" charset="0"/>
              </a:rPr>
            </a:br>
            <a:r>
              <a:rPr lang="it-IT" sz="2300" i="1" dirty="0">
                <a:latin typeface="Dosis" panose="02010503020202060003" pitchFamily="2" charset="0"/>
              </a:rPr>
              <a:t>obiettivo: </a:t>
            </a:r>
            <a:r>
              <a:rPr lang="it-IT" sz="2300" b="1" i="1" dirty="0">
                <a:latin typeface="Dosis" panose="02010503020202060003" pitchFamily="2" charset="0"/>
              </a:rPr>
              <a:t>21</a:t>
            </a:r>
            <a:r>
              <a:rPr lang="it-IT" sz="2300" i="1" dirty="0">
                <a:latin typeface="Dosis" panose="02010503020202060003" pitchFamily="2" charset="0"/>
              </a:rPr>
              <a:t> entro il 2020 </a:t>
            </a:r>
            <a:endParaRPr lang="it-IT" sz="2300" b="1" i="1" dirty="0">
              <a:latin typeface="Dosis" panose="02010503020202060003" pitchFamily="2" charset="0"/>
            </a:endParaRPr>
          </a:p>
          <a:p>
            <a:pPr marL="176213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300" dirty="0">
                <a:latin typeface="Dosis" panose="02010503020202060003" pitchFamily="2" charset="0"/>
              </a:rPr>
              <a:t>Regioni aderenti all’infrastruttura di interoperabilità: </a:t>
            </a:r>
            <a:r>
              <a:rPr lang="it-IT" sz="2300" b="1" dirty="0">
                <a:solidFill>
                  <a:srgbClr val="E52F21"/>
                </a:solidFill>
                <a:latin typeface="Dosis" panose="02010503020202060003" pitchFamily="2" charset="0"/>
              </a:rPr>
              <a:t>11</a:t>
            </a:r>
            <a:r>
              <a:rPr lang="it-IT" sz="2300" dirty="0">
                <a:latin typeface="Dosis" panose="02010503020202060003" pitchFamily="2" charset="0"/>
              </a:rPr>
              <a:t> - 52%</a:t>
            </a:r>
            <a:br>
              <a:rPr lang="it-IT" sz="2300" dirty="0">
                <a:latin typeface="Dosis" panose="02010503020202060003" pitchFamily="2" charset="0"/>
              </a:rPr>
            </a:br>
            <a:r>
              <a:rPr lang="it-IT" sz="2300" i="1" dirty="0">
                <a:latin typeface="Dosis" panose="02010503020202060003" pitchFamily="2" charset="0"/>
              </a:rPr>
              <a:t>obiettivo: </a:t>
            </a:r>
            <a:r>
              <a:rPr lang="it-IT" sz="2300" b="1" i="1" dirty="0">
                <a:latin typeface="Dosis" panose="02010503020202060003" pitchFamily="2" charset="0"/>
              </a:rPr>
              <a:t>21 </a:t>
            </a:r>
            <a:r>
              <a:rPr lang="it-IT" sz="2300" i="1" dirty="0">
                <a:latin typeface="Dosis" panose="02010503020202060003" pitchFamily="2" charset="0"/>
              </a:rPr>
              <a:t>entro il 2020 </a:t>
            </a:r>
            <a:endParaRPr lang="it-IT" sz="2300" b="1" i="1" dirty="0">
              <a:latin typeface="Dosis" panose="02010503020202060003" pitchFamily="2" charset="0"/>
            </a:endParaRPr>
          </a:p>
          <a:p>
            <a:pPr marL="176213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300" dirty="0">
                <a:latin typeface="Dosis" panose="02010503020202060003" pitchFamily="2" charset="0"/>
              </a:rPr>
              <a:t>Cittadini con </a:t>
            </a:r>
            <a:r>
              <a:rPr lang="it-IT" sz="2300" b="1" dirty="0" err="1">
                <a:latin typeface="Dosis" panose="02010503020202060003" pitchFamily="2" charset="0"/>
              </a:rPr>
              <a:t>FS</a:t>
            </a:r>
            <a:r>
              <a:rPr lang="it-IT" sz="2300" b="1" dirty="0" err="1">
                <a:solidFill>
                  <a:srgbClr val="E52F21"/>
                </a:solidFill>
                <a:latin typeface="Dosis" panose="02010503020202060003" pitchFamily="2" charset="0"/>
              </a:rPr>
              <a:t>e</a:t>
            </a:r>
            <a:r>
              <a:rPr lang="it-IT" sz="2300" dirty="0">
                <a:latin typeface="Dosis" panose="02010503020202060003" pitchFamily="2" charset="0"/>
              </a:rPr>
              <a:t> attivato: </a:t>
            </a:r>
            <a:r>
              <a:rPr lang="it-IT" sz="2300" b="1" dirty="0">
                <a:solidFill>
                  <a:srgbClr val="E52F21"/>
                </a:solidFill>
                <a:latin typeface="Dosis" panose="02010503020202060003" pitchFamily="2" charset="0"/>
              </a:rPr>
              <a:t>19%</a:t>
            </a:r>
            <a:r>
              <a:rPr lang="it-IT" sz="2300" dirty="0">
                <a:latin typeface="Dosis" panose="02010503020202060003" pitchFamily="2" charset="0"/>
              </a:rPr>
              <a:t> degli assistiti nazionali</a:t>
            </a:r>
            <a:br>
              <a:rPr lang="it-IT" sz="2300" dirty="0">
                <a:latin typeface="Dosis" panose="02010503020202060003" pitchFamily="2" charset="0"/>
              </a:rPr>
            </a:br>
            <a:r>
              <a:rPr lang="it-IT" sz="2300" i="1" dirty="0">
                <a:latin typeface="Dosis" panose="02010503020202060003" pitchFamily="2" charset="0"/>
              </a:rPr>
              <a:t>obiettivo: </a:t>
            </a:r>
            <a:r>
              <a:rPr lang="it-IT" sz="2300" b="1" i="1" dirty="0">
                <a:latin typeface="Dosis" panose="02010503020202060003" pitchFamily="2" charset="0"/>
              </a:rPr>
              <a:t>70% </a:t>
            </a:r>
            <a:r>
              <a:rPr lang="it-IT" sz="2300" i="1" dirty="0">
                <a:latin typeface="Dosis" panose="02010503020202060003" pitchFamily="2" charset="0"/>
              </a:rPr>
              <a:t>entro il 2020</a:t>
            </a:r>
            <a:endParaRPr lang="it-IT" sz="2300" b="1" i="1" dirty="0">
              <a:latin typeface="Dosis" panose="02010503020202060003" pitchFamily="2" charset="0"/>
            </a:endParaRPr>
          </a:p>
          <a:p>
            <a:pPr marL="176213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300" dirty="0">
                <a:latin typeface="Dosis" panose="02010503020202060003" pitchFamily="2" charset="0"/>
              </a:rPr>
              <a:t>Referti digitalizzati e rilasciati tramite </a:t>
            </a:r>
            <a:r>
              <a:rPr lang="it-IT" sz="2300" b="1" dirty="0" err="1">
                <a:latin typeface="Dosis" panose="02010503020202060003" pitchFamily="2" charset="0"/>
              </a:rPr>
              <a:t>FS</a:t>
            </a:r>
            <a:r>
              <a:rPr lang="it-IT" sz="2300" b="1" dirty="0" err="1">
                <a:solidFill>
                  <a:srgbClr val="E52F21"/>
                </a:solidFill>
                <a:latin typeface="Dosis" panose="02010503020202060003" pitchFamily="2" charset="0"/>
              </a:rPr>
              <a:t>e</a:t>
            </a:r>
            <a:r>
              <a:rPr lang="it-IT" sz="2300" dirty="0">
                <a:latin typeface="Dosis" panose="02010503020202060003" pitchFamily="2" charset="0"/>
              </a:rPr>
              <a:t>: </a:t>
            </a:r>
            <a:r>
              <a:rPr lang="it-IT" sz="2300" b="1" dirty="0">
                <a:solidFill>
                  <a:srgbClr val="E52F21"/>
                </a:solidFill>
                <a:latin typeface="Dosis" panose="02010503020202060003" pitchFamily="2" charset="0"/>
              </a:rPr>
              <a:t>43%</a:t>
            </a:r>
            <a:r>
              <a:rPr lang="it-IT" sz="2300" dirty="0">
                <a:latin typeface="Dosis" panose="02010503020202060003" pitchFamily="2" charset="0"/>
              </a:rPr>
              <a:t> del totale documenti</a:t>
            </a:r>
            <a:br>
              <a:rPr lang="it-IT" sz="2300" dirty="0">
                <a:latin typeface="Dosis" panose="02010503020202060003" pitchFamily="2" charset="0"/>
              </a:rPr>
            </a:br>
            <a:r>
              <a:rPr lang="it-IT" sz="2300" i="1" dirty="0">
                <a:latin typeface="Dosis" panose="02010503020202060003" pitchFamily="2" charset="0"/>
              </a:rPr>
              <a:t>obiettivo: </a:t>
            </a:r>
            <a:r>
              <a:rPr lang="it-IT" sz="2300" b="1" i="1" dirty="0">
                <a:latin typeface="Dosis" panose="02010503020202060003" pitchFamily="2" charset="0"/>
              </a:rPr>
              <a:t>70% </a:t>
            </a:r>
            <a:r>
              <a:rPr lang="it-IT" sz="2300" i="1" dirty="0">
                <a:latin typeface="Dosis" panose="02010503020202060003" pitchFamily="2" charset="0"/>
              </a:rPr>
              <a:t>entro il 2020</a:t>
            </a:r>
            <a:endParaRPr lang="it-IT" sz="2300" b="1" i="1" dirty="0">
              <a:latin typeface="Dosis" panose="0201050302020206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54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Il </a:t>
            </a:r>
            <a:r>
              <a:rPr lang="it-IT" altLang="it-IT" dirty="0">
                <a:solidFill>
                  <a:schemeClr val="tx1"/>
                </a:solidFill>
                <a:ea typeface="ヒラギノ角ゴ Pro W3"/>
              </a:rPr>
              <a:t>Fascicolo Sanitario</a:t>
            </a:r>
            <a:r>
              <a:rPr lang="it-IT" altLang="it-IT" dirty="0">
                <a:ea typeface="ヒラギノ角ゴ Pro W3"/>
              </a:rPr>
              <a:t> </a:t>
            </a:r>
            <a:r>
              <a:rPr lang="it-IT" altLang="it-IT" dirty="0">
                <a:solidFill>
                  <a:srgbClr val="FF0000"/>
                </a:solidFill>
                <a:ea typeface="ヒラギノ角ゴ Pro W3"/>
              </a:rPr>
              <a:t>elettronico</a:t>
            </a:r>
            <a:r>
              <a:rPr lang="it-IT" altLang="it-IT" dirty="0">
                <a:ea typeface="ヒラギノ角ゴ Pro W3"/>
              </a:rPr>
              <a:t> in Emilia-Romagna</a:t>
            </a:r>
            <a:endParaRPr altLang="it-IT" dirty="0">
              <a:ea typeface="ヒラギノ角ゴ Pro W3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42</a:t>
            </a:fld>
            <a:endParaRPr lang="it-IT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Dosis" panose="02010503020202060003" pitchFamily="2" charset="0"/>
              </a:rPr>
              <a:t>Credenziali </a:t>
            </a:r>
            <a:r>
              <a:rPr lang="it-IT" sz="2000" b="1" dirty="0" err="1">
                <a:latin typeface="Dosis" panose="02010503020202060003" pitchFamily="2" charset="0"/>
              </a:rPr>
              <a:t>FS</a:t>
            </a:r>
            <a:r>
              <a:rPr lang="it-IT" sz="2000" b="1" dirty="0" err="1">
                <a:solidFill>
                  <a:srgbClr val="E52F21"/>
                </a:solidFill>
                <a:latin typeface="Dosis" panose="02010503020202060003" pitchFamily="2" charset="0"/>
              </a:rPr>
              <a:t>e</a:t>
            </a:r>
            <a:r>
              <a:rPr lang="it-IT" sz="2000" dirty="0">
                <a:latin typeface="Dosis" panose="02010503020202060003" pitchFamily="2" charset="0"/>
              </a:rPr>
              <a:t> rilasciate: </a:t>
            </a:r>
            <a:r>
              <a:rPr lang="it-IT" sz="2000" b="1" dirty="0">
                <a:solidFill>
                  <a:srgbClr val="E52F21"/>
                </a:solidFill>
                <a:latin typeface="Dosis" panose="02010503020202060003" pitchFamily="2" charset="0"/>
              </a:rPr>
              <a:t>838.145</a:t>
            </a:r>
            <a:r>
              <a:rPr lang="it-IT" sz="1600" i="1" dirty="0">
                <a:latin typeface="Dosis" panose="02010503020202060003" pitchFamily="2" charset="0"/>
              </a:rPr>
              <a:t> </a:t>
            </a:r>
            <a:r>
              <a:rPr lang="it-IT" sz="2000" dirty="0">
                <a:latin typeface="Dosis" panose="02010503020202060003" pitchFamily="2" charset="0"/>
              </a:rPr>
              <a:t>– 19,2% degli assistiti, a cui si aggiungono</a:t>
            </a:r>
          </a:p>
          <a:p>
            <a:pPr marL="395288" lvl="1" indent="-2143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Dosis" panose="02010503020202060003" pitchFamily="2" charset="0"/>
              </a:rPr>
              <a:t>circa 1,2 milioni di assistiti già in possesso di credenziali </a:t>
            </a:r>
            <a:r>
              <a:rPr lang="it-IT" sz="1600" b="1" dirty="0" err="1">
                <a:solidFill>
                  <a:schemeClr val="accent6"/>
                </a:solidFill>
                <a:latin typeface="Dosis" panose="02010503020202060003" pitchFamily="2" charset="0"/>
              </a:rPr>
              <a:t>FedERa</a:t>
            </a:r>
            <a:endParaRPr lang="it-IT" sz="1600" dirty="0">
              <a:latin typeface="Dosis" panose="02010503020202060003" pitchFamily="2" charset="0"/>
            </a:endParaRPr>
          </a:p>
          <a:p>
            <a:pPr marL="395288" lvl="1" indent="-2143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Dosis" panose="02010503020202060003" pitchFamily="2" charset="0"/>
              </a:rPr>
              <a:t>i titolari di identità digitale </a:t>
            </a:r>
            <a:r>
              <a:rPr lang="it-IT" sz="1600" b="1" dirty="0" err="1">
                <a:solidFill>
                  <a:srgbClr val="00BDF2"/>
                </a:solidFill>
                <a:latin typeface="Dosis" panose="02010503020202060003" pitchFamily="2" charset="0"/>
              </a:rPr>
              <a:t>SPiD</a:t>
            </a:r>
            <a:r>
              <a:rPr lang="it-IT" sz="1600" dirty="0">
                <a:latin typeface="Dosis" panose="02010503020202060003" pitchFamily="2" charset="0"/>
              </a:rPr>
              <a:t> assistiti in Regione Emilia-Romagna</a:t>
            </a:r>
          </a:p>
          <a:p>
            <a:pPr marL="176213" indent="-1762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 err="1">
                <a:latin typeface="Dosis" panose="02010503020202060003" pitchFamily="2" charset="0"/>
              </a:rPr>
              <a:t>FS</a:t>
            </a:r>
            <a:r>
              <a:rPr lang="it-IT" sz="2000" b="1" dirty="0" err="1">
                <a:solidFill>
                  <a:srgbClr val="E52F21"/>
                </a:solidFill>
                <a:latin typeface="Dosis" panose="02010503020202060003" pitchFamily="2" charset="0"/>
              </a:rPr>
              <a:t>e</a:t>
            </a:r>
            <a:r>
              <a:rPr lang="it-IT" sz="2000" dirty="0">
                <a:latin typeface="Dosis" panose="02010503020202060003" pitchFamily="2" charset="0"/>
              </a:rPr>
              <a:t> attivati: </a:t>
            </a:r>
            <a:r>
              <a:rPr lang="it-IT" sz="2000" b="1" dirty="0">
                <a:solidFill>
                  <a:srgbClr val="E52F21"/>
                </a:solidFill>
                <a:latin typeface="Dosis" panose="02010503020202060003" pitchFamily="2" charset="0"/>
              </a:rPr>
              <a:t>660.149</a:t>
            </a:r>
            <a:r>
              <a:rPr lang="it-IT" sz="2000" dirty="0">
                <a:latin typeface="Dosis" panose="02010503020202060003" pitchFamily="2" charset="0"/>
              </a:rPr>
              <a:t> – 15,1% degli assistiti </a:t>
            </a:r>
            <a:br>
              <a:rPr lang="it-IT" sz="2000" dirty="0">
                <a:latin typeface="Dosis" panose="02010503020202060003" pitchFamily="2" charset="0"/>
              </a:rPr>
            </a:br>
            <a:r>
              <a:rPr lang="it-IT" sz="2000" dirty="0">
                <a:latin typeface="Dosis" panose="02010503020202060003" pitchFamily="2" charset="0"/>
              </a:rPr>
              <a:t>(di cui 54,1% donne, 45,9% uomini; 16,4% minori, 83,6% maggiorenni)</a:t>
            </a:r>
          </a:p>
          <a:p>
            <a:pPr marL="176213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Dosis" panose="02010503020202060003" pitchFamily="2" charset="0"/>
              </a:rPr>
              <a:t>Totale documenti gestiti dalla rete SOLE dal 2006: </a:t>
            </a:r>
            <a:r>
              <a:rPr lang="it-IT" sz="2000" dirty="0">
                <a:solidFill>
                  <a:srgbClr val="E52F21"/>
                </a:solidFill>
                <a:latin typeface="Dosis" panose="02010503020202060003" pitchFamily="2" charset="0"/>
              </a:rPr>
              <a:t>619.779.739</a:t>
            </a:r>
          </a:p>
          <a:p>
            <a:pPr marL="176213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000" dirty="0">
                <a:latin typeface="Dosis" panose="02010503020202060003" pitchFamily="2" charset="0"/>
              </a:rPr>
              <a:t>(di cui, presenti nei </a:t>
            </a:r>
            <a:r>
              <a:rPr lang="it-IT" sz="2000" b="1" dirty="0" err="1">
                <a:latin typeface="Dosis" panose="02010503020202060003" pitchFamily="2" charset="0"/>
              </a:rPr>
              <a:t>FS</a:t>
            </a:r>
            <a:r>
              <a:rPr lang="it-IT" sz="2000" b="1" dirty="0" err="1">
                <a:solidFill>
                  <a:srgbClr val="E52F21"/>
                </a:solidFill>
                <a:latin typeface="Dosis" panose="02010503020202060003" pitchFamily="2" charset="0"/>
              </a:rPr>
              <a:t>e</a:t>
            </a:r>
            <a:r>
              <a:rPr lang="it-IT" sz="2000" dirty="0">
                <a:latin typeface="Dosis" panose="02010503020202060003" pitchFamily="2" charset="0"/>
              </a:rPr>
              <a:t> attivi: </a:t>
            </a:r>
            <a:r>
              <a:rPr lang="it-IT" sz="2000" dirty="0">
                <a:solidFill>
                  <a:srgbClr val="E52F21"/>
                </a:solidFill>
                <a:latin typeface="Dosis" panose="02010503020202060003" pitchFamily="2" charset="0"/>
              </a:rPr>
              <a:t>90.988.399</a:t>
            </a:r>
            <a:r>
              <a:rPr lang="it-IT" sz="2000" dirty="0">
                <a:latin typeface="Dosis" panose="02010503020202060003" pitchFamily="2" charset="0"/>
              </a:rPr>
              <a:t> – 14,7% del totale)</a:t>
            </a:r>
          </a:p>
          <a:p>
            <a:pPr marL="176213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Dosis" panose="02010503020202060003" pitchFamily="2" charset="0"/>
              </a:rPr>
              <a:t>Prescrizioni di specialistica in rete SOLE nel 2018: 21.594.678</a:t>
            </a:r>
          </a:p>
          <a:p>
            <a:pPr marL="166688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76213" algn="l"/>
              </a:tabLst>
              <a:defRPr/>
            </a:pPr>
            <a:r>
              <a:rPr lang="it-IT" sz="2000" dirty="0">
                <a:latin typeface="Dosis" panose="02010503020202060003" pitchFamily="2" charset="0"/>
              </a:rPr>
              <a:t>Prescrizioni di farmaceutica in rete SOLE nel 2018: 41.803.151</a:t>
            </a:r>
          </a:p>
          <a:p>
            <a:pPr marL="176213" indent="-1666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atin typeface="Dosis" panose="02010503020202060003" pitchFamily="2" charset="0"/>
              </a:rPr>
              <a:t>Referti in rete SOLE nel 2018: 17.282.904</a:t>
            </a:r>
          </a:p>
        </p:txBody>
      </p:sp>
    </p:spTree>
    <p:extLst>
      <p:ext uri="{BB962C8B-B14F-4D97-AF65-F5344CB8AC3E}">
        <p14:creationId xmlns:p14="http://schemas.microsoft.com/office/powerpoint/2010/main" val="576098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FF0000"/>
                </a:solidFill>
                <a:ea typeface="ヒラギノ角ゴ Pro W3"/>
              </a:rPr>
              <a:t>e</a:t>
            </a:r>
            <a:r>
              <a:rPr lang="it-IT" altLang="it-IT" dirty="0">
                <a:ea typeface="ヒラギノ角ゴ Pro W3"/>
              </a:rPr>
              <a:t> attivati al 15/10/2018 (progressione - grafico)</a:t>
            </a:r>
            <a:endParaRPr altLang="it-IT" dirty="0">
              <a:solidFill>
                <a:srgbClr val="FF0000"/>
              </a:solidFill>
              <a:ea typeface="ヒラギノ角ゴ Pro W3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DEF9-B870-4CA3-BC39-2A309E335EAF}" type="slidenum">
              <a:rPr lang="it-IT"/>
              <a:pPr>
                <a:defRPr/>
              </a:pPr>
              <a:t>43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0DF7C0-3C50-48BD-A162-190B457DDB89}"/>
              </a:ext>
            </a:extLst>
          </p:cNvPr>
          <p:cNvSpPr txBox="1"/>
          <p:nvPr/>
        </p:nvSpPr>
        <p:spPr>
          <a:xfrm>
            <a:off x="8041191" y="1614160"/>
            <a:ext cx="64152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  <a:latin typeface="Dosis" panose="02010503020202060003" pitchFamily="2" charset="0"/>
              </a:rPr>
              <a:t>554.575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6D633CED-4C2A-4AF2-B68B-F639A8BCC2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2900" y="1594445"/>
          <a:ext cx="845820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5974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La distribuzione per età e genere degli utenti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FF0000"/>
                </a:solidFill>
                <a:ea typeface="ヒラギノ角ゴ Pro W3"/>
              </a:rPr>
              <a:t>e</a:t>
            </a:r>
            <a:endParaRPr altLang="it-IT" dirty="0">
              <a:solidFill>
                <a:srgbClr val="FF0000"/>
              </a:solidFill>
              <a:ea typeface="ヒラギノ角ゴ Pro W3"/>
            </a:endParaRPr>
          </a:p>
        </p:txBody>
      </p:sp>
      <p:sp>
        <p:nvSpPr>
          <p:cNvPr id="8195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it-IT" altLang="it-IT" sz="2400" dirty="0"/>
              <a:t>La distribuzione degli utenti per genere e fascia statistica standard di età è la seguente, su base regionale:</a:t>
            </a:r>
          </a:p>
          <a:p>
            <a:pPr marL="0" indent="0" algn="just">
              <a:buFont typeface="Arial" pitchFamily="34" charset="0"/>
              <a:buNone/>
            </a:pPr>
            <a:endParaRPr lang="it-IT" alt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DEF9-B870-4CA3-BC39-2A309E335EAF}" type="slidenum">
              <a:rPr lang="it-IT"/>
              <a:pPr>
                <a:defRPr/>
              </a:pPr>
              <a:t>44</a:t>
            </a:fld>
            <a:endParaRPr 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C0417BB-DD72-4F13-9382-5C0A912407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314" y="2564904"/>
          <a:ext cx="821848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069">
                  <a:extLst>
                    <a:ext uri="{9D8B030D-6E8A-4147-A177-3AD203B41FA5}">
                      <a16:colId xmlns:a16="http://schemas.microsoft.com/office/drawing/2014/main" val="4035736668"/>
                    </a:ext>
                  </a:extLst>
                </a:gridCol>
                <a:gridCol w="1174069">
                  <a:extLst>
                    <a:ext uri="{9D8B030D-6E8A-4147-A177-3AD203B41FA5}">
                      <a16:colId xmlns:a16="http://schemas.microsoft.com/office/drawing/2014/main" val="3652755386"/>
                    </a:ext>
                  </a:extLst>
                </a:gridCol>
                <a:gridCol w="1174069">
                  <a:extLst>
                    <a:ext uri="{9D8B030D-6E8A-4147-A177-3AD203B41FA5}">
                      <a16:colId xmlns:a16="http://schemas.microsoft.com/office/drawing/2014/main" val="2035360443"/>
                    </a:ext>
                  </a:extLst>
                </a:gridCol>
                <a:gridCol w="1174069">
                  <a:extLst>
                    <a:ext uri="{9D8B030D-6E8A-4147-A177-3AD203B41FA5}">
                      <a16:colId xmlns:a16="http://schemas.microsoft.com/office/drawing/2014/main" val="2925635201"/>
                    </a:ext>
                  </a:extLst>
                </a:gridCol>
                <a:gridCol w="1174069">
                  <a:extLst>
                    <a:ext uri="{9D8B030D-6E8A-4147-A177-3AD203B41FA5}">
                      <a16:colId xmlns:a16="http://schemas.microsoft.com/office/drawing/2014/main" val="1735012211"/>
                    </a:ext>
                  </a:extLst>
                </a:gridCol>
                <a:gridCol w="1174069">
                  <a:extLst>
                    <a:ext uri="{9D8B030D-6E8A-4147-A177-3AD203B41FA5}">
                      <a16:colId xmlns:a16="http://schemas.microsoft.com/office/drawing/2014/main" val="1203401349"/>
                    </a:ext>
                  </a:extLst>
                </a:gridCol>
                <a:gridCol w="1174069">
                  <a:extLst>
                    <a:ext uri="{9D8B030D-6E8A-4147-A177-3AD203B41FA5}">
                      <a16:colId xmlns:a16="http://schemas.microsoft.com/office/drawing/2014/main" val="4007303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Età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Uomini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% genere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Donne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% genere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Dosis" panose="02010503020202060003" pitchFamily="2" charset="0"/>
                        </a:rPr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Dosis" panose="02010503020202060003" pitchFamily="2" charset="0"/>
                        </a:rPr>
                        <a:t>% totale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0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0 - 17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55.481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18,3%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52.999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14,9%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108.480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16,4%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44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18 - 24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10.698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3,5%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13.366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3,7%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24.064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3,6%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88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25 - 34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25.294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8,3%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40.848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11,4%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66.142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24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35 - 44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44.884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14,8%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64.895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18,2%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109.779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16,6%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12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45 - 54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59.733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20,2%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71.696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20,2%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131.702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20,0%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278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55 - 64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49.965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16,5%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53.717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15,1%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103.682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15,7%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76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latin typeface="Dosis" panose="02010503020202060003" pitchFamily="2" charset="0"/>
                        </a:rPr>
                        <a:t>65 e oltre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57.245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18,9%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59.055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Dosis" panose="02010503020202060003" pitchFamily="2" charset="0"/>
                        </a:rPr>
                        <a:t>16,5%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116.300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1C5B71"/>
                          </a:solidFill>
                          <a:latin typeface="Dosis" panose="02010503020202060003" pitchFamily="2" charset="0"/>
                        </a:rPr>
                        <a:t>17,6%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38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E52F21"/>
                          </a:solidFill>
                          <a:latin typeface="Dosis" panose="02010503020202060003" pitchFamily="2" charset="0"/>
                        </a:rPr>
                        <a:t>Totale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E52F21"/>
                          </a:solidFill>
                          <a:latin typeface="Dosis" panose="02010503020202060003" pitchFamily="2" charset="0"/>
                        </a:rPr>
                        <a:t>303.300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E52F21"/>
                          </a:solidFill>
                          <a:latin typeface="Dosis" panose="02010503020202060003" pitchFamily="2" charset="0"/>
                        </a:rPr>
                        <a:t>45,9%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E52F21"/>
                          </a:solidFill>
                          <a:latin typeface="Dosis" panose="02010503020202060003" pitchFamily="2" charset="0"/>
                        </a:rPr>
                        <a:t>356.849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E52F21"/>
                          </a:solidFill>
                          <a:latin typeface="Dosis" panose="02010503020202060003" pitchFamily="2" charset="0"/>
                        </a:rPr>
                        <a:t>54,1%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E52F21"/>
                          </a:solidFill>
                          <a:latin typeface="Dosis" panose="02010503020202060003" pitchFamily="2" charset="0"/>
                        </a:rPr>
                        <a:t>660.149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osis" panose="02010503020202060003" pitchFamily="2" charset="0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9237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152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La distribuzione per età e genere degli utenti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FF0000"/>
                </a:solidFill>
                <a:ea typeface="ヒラギノ角ゴ Pro W3"/>
              </a:rPr>
              <a:t>e</a:t>
            </a:r>
            <a:endParaRPr altLang="it-IT" dirty="0">
              <a:solidFill>
                <a:srgbClr val="FF0000"/>
              </a:solidFill>
              <a:ea typeface="ヒラギノ角ゴ Pro W3"/>
            </a:endParaRPr>
          </a:p>
        </p:txBody>
      </p:sp>
      <p:sp>
        <p:nvSpPr>
          <p:cNvPr id="8195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it-IT" altLang="it-IT" sz="2400" dirty="0"/>
              <a:t>La distribuzione per genere e fascia di età, in forma grafica:</a:t>
            </a:r>
          </a:p>
          <a:p>
            <a:pPr marL="0" indent="0" algn="just">
              <a:buFont typeface="Arial" pitchFamily="34" charset="0"/>
              <a:buNone/>
            </a:pPr>
            <a:endParaRPr lang="it-IT" alt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DEF9-B870-4CA3-BC39-2A309E335EAF}" type="slidenum">
              <a:rPr lang="it-IT"/>
              <a:pPr>
                <a:defRPr/>
              </a:pPr>
              <a:t>45</a:t>
            </a:fld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C20F779-8541-4BE0-869F-52EC2D47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5" y="2096023"/>
            <a:ext cx="8062930" cy="41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5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>
                <a:cs typeface="+mj-cs"/>
              </a:rPr>
              <a:t>il </a:t>
            </a:r>
            <a:r>
              <a:rPr lang="it-IT" dirty="0">
                <a:solidFill>
                  <a:schemeClr val="tx1"/>
                </a:solidFill>
              </a:rPr>
              <a:t>Fascicolo Sanitario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Elettronico</a:t>
            </a:r>
            <a:r>
              <a:rPr dirty="0">
                <a:cs typeface="+mj-cs"/>
              </a:rPr>
              <a:t>: </a:t>
            </a:r>
            <a:r>
              <a:rPr lang="it-IT" dirty="0">
                <a:cs typeface="+mj-cs"/>
              </a:rPr>
              <a:t>come ottenere assistenza</a:t>
            </a:r>
            <a:endParaRPr dirty="0">
              <a:cs typeface="+mj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903288" y="2780928"/>
            <a:ext cx="7772400" cy="1500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14D76-E942-4DA4-8902-C7A14B79A00E}" type="slidenum">
              <a:rPr lang="it-IT"/>
              <a:pPr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35447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Assistenza per l’uso del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FF0000"/>
                </a:solidFill>
                <a:ea typeface="ヒラギノ角ゴ Pro W3"/>
              </a:rPr>
              <a:t>e</a:t>
            </a:r>
            <a:r>
              <a:rPr lang="it-IT" altLang="it-IT" dirty="0">
                <a:ea typeface="ヒラギノ角ゴ Pro W3"/>
              </a:rPr>
              <a:t> - 1</a:t>
            </a:r>
            <a:endParaRPr altLang="it-IT" dirty="0">
              <a:ea typeface="ヒラギノ角ゴ Pro W3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F36EC55-9D02-4E81-B324-F48AEACC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altLang="it-IT" sz="2300" dirty="0">
                <a:sym typeface="Calibri" pitchFamily="34" charset="0"/>
              </a:rPr>
              <a:t>Dal giorno </a:t>
            </a:r>
            <a:r>
              <a:rPr lang="it-IT" altLang="it-IT" sz="2300" b="1" dirty="0">
                <a:sym typeface="Calibri" pitchFamily="34" charset="0"/>
              </a:rPr>
              <a:t>1 maggio</a:t>
            </a:r>
            <a:r>
              <a:rPr lang="it-IT" altLang="it-IT" sz="2300" dirty="0">
                <a:sym typeface="Calibri" pitchFamily="34" charset="0"/>
              </a:rPr>
              <a:t> è stato unificato il Numero Verde a cui è possibile rivolgersi sia per ottenere informazioni sulle strutture sanitarie, che per ottenere assistenza per l’utilizzo dei Servizi Sanitari on line della Regione Emilia-Romagna; il nuovo riferimento è</a:t>
            </a:r>
          </a:p>
          <a:p>
            <a:pPr marL="0" indent="0" algn="just">
              <a:buNone/>
            </a:pPr>
            <a:endParaRPr lang="it-IT" altLang="it-IT" sz="2400" dirty="0">
              <a:sym typeface="Calibri" pitchFamily="34" charset="0"/>
            </a:endParaRPr>
          </a:p>
          <a:p>
            <a:pPr marL="0" indent="0" algn="just">
              <a:buNone/>
            </a:pPr>
            <a:endParaRPr lang="it-IT" altLang="it-IT" sz="2400" dirty="0">
              <a:sym typeface="Calibri" pitchFamily="34" charset="0"/>
            </a:endParaRPr>
          </a:p>
          <a:p>
            <a:pPr marL="0" indent="0" algn="just">
              <a:buNone/>
            </a:pPr>
            <a:endParaRPr lang="it-IT" altLang="it-IT" sz="2400" dirty="0">
              <a:sym typeface="Calibri" pitchFamily="34" charset="0"/>
            </a:endParaRPr>
          </a:p>
          <a:p>
            <a:pPr marL="0" indent="0" algn="just">
              <a:buNone/>
            </a:pPr>
            <a:endParaRPr lang="it-IT" altLang="it-IT" sz="2400" dirty="0">
              <a:sym typeface="Calibri" pitchFamily="34" charset="0"/>
            </a:endParaRPr>
          </a:p>
          <a:p>
            <a:pPr marL="0" indent="0" algn="just">
              <a:buNone/>
            </a:pPr>
            <a:r>
              <a:rPr lang="it-IT" altLang="it-IT" sz="2300" dirty="0">
                <a:sym typeface="Calibri" pitchFamily="34" charset="0"/>
              </a:rPr>
              <a:t>Restano sempre disponibili:</a:t>
            </a:r>
          </a:p>
          <a:p>
            <a:pPr algn="just"/>
            <a:r>
              <a:rPr lang="it-IT" altLang="it-IT" sz="2300" dirty="0">
                <a:sym typeface="Calibri" pitchFamily="34" charset="0"/>
              </a:rPr>
              <a:t>Il sito Support </a:t>
            </a:r>
            <a:r>
              <a:rPr lang="it-IT" altLang="it-IT" sz="2300" b="1" dirty="0" err="1">
                <a:sym typeface="Calibri" pitchFamily="34" charset="0"/>
              </a:rPr>
              <a:t>FS</a:t>
            </a:r>
            <a:r>
              <a:rPr lang="it-IT" altLang="it-IT" sz="23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r>
              <a:rPr lang="it-IT" altLang="it-IT" sz="2300" dirty="0">
                <a:sym typeface="Calibri" pitchFamily="34" charset="0"/>
              </a:rPr>
              <a:t> - </a:t>
            </a:r>
            <a:r>
              <a:rPr lang="it-IT" altLang="it-IT" sz="2300" dirty="0">
                <a:sym typeface="Calibri" pitchFamily="34" charset="0"/>
                <a:hlinkClick r:id="rId2"/>
              </a:rPr>
              <a:t>http://support.fascicolo-sanitario.it</a:t>
            </a:r>
            <a:endParaRPr lang="it-IT" altLang="it-IT" sz="2300" b="1" dirty="0">
              <a:solidFill>
                <a:schemeClr val="accent6">
                  <a:lumMod val="75000"/>
                </a:schemeClr>
              </a:solidFill>
              <a:sym typeface="Calibri" pitchFamily="34" charset="0"/>
            </a:endParaRPr>
          </a:p>
          <a:p>
            <a:pPr algn="just"/>
            <a:r>
              <a:rPr lang="it-IT" altLang="it-IT" sz="2300" dirty="0">
                <a:sym typeface="Calibri" pitchFamily="34" charset="0"/>
              </a:rPr>
              <a:t>La mail dell’assistenza - assistenza@servizisanitarionline-rer.it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47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13F20B-9AD7-4746-ADD7-43E0C67E8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08" y="3068960"/>
            <a:ext cx="5524584" cy="18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53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>
                <a:ea typeface="ヒラギノ角ゴ Pro W3"/>
              </a:rPr>
              <a:t>Assistenza per l’uso del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FF0000"/>
                </a:solidFill>
                <a:ea typeface="ヒラギノ角ゴ Pro W3"/>
              </a:rPr>
              <a:t>e</a:t>
            </a:r>
            <a:r>
              <a:rPr lang="it-IT" altLang="it-IT" dirty="0">
                <a:ea typeface="ヒラギノ角ゴ Pro W3"/>
              </a:rPr>
              <a:t> - 2</a:t>
            </a:r>
            <a:endParaRPr altLang="it-IT" dirty="0">
              <a:ea typeface="ヒラギノ角ゴ Pro W3"/>
            </a:endParaRP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F36EC55-9D02-4E81-B324-F48AEACCC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altLang="it-IT" sz="2000" dirty="0">
                <a:sym typeface="Calibri" pitchFamily="34" charset="0"/>
              </a:rPr>
              <a:t>Sono state inoltre rese disponibili – attraverso il canale YouTube di CUP 2000 – alcune «pillole informative»: brevi tutorial video realizzati per guidare i cittadini nell’utilizzo di  specifiche funzioni del </a:t>
            </a:r>
            <a:r>
              <a:rPr lang="it-IT" altLang="it-IT" sz="2000" b="1" dirty="0" err="1">
                <a:ea typeface="ヒラギノ角ゴ Pro W3"/>
              </a:rPr>
              <a:t>FS</a:t>
            </a:r>
            <a:r>
              <a:rPr lang="it-IT" altLang="it-IT" sz="2000" b="1" dirty="0" err="1">
                <a:solidFill>
                  <a:srgbClr val="FF0000"/>
                </a:solidFill>
                <a:ea typeface="ヒラギノ角ゴ Pro W3"/>
              </a:rPr>
              <a:t>e</a:t>
            </a:r>
            <a:r>
              <a:rPr lang="it-IT" altLang="it-IT" sz="2000" dirty="0">
                <a:ea typeface="ヒラギノ角ゴ Pro W3"/>
              </a:rPr>
              <a:t>. Fino a questo momento sono</a:t>
            </a:r>
            <a:r>
              <a:rPr lang="it-IT" altLang="it-IT" sz="2000" dirty="0">
                <a:sym typeface="Calibri" pitchFamily="34" charset="0"/>
              </a:rPr>
              <a:t> disponibili:</a:t>
            </a:r>
          </a:p>
          <a:p>
            <a:r>
              <a:rPr lang="it-IT" altLang="it-IT" sz="2000" dirty="0">
                <a:sym typeface="Calibri" pitchFamily="34" charset="0"/>
              </a:rPr>
              <a:t>Accedere al </a:t>
            </a:r>
            <a:r>
              <a:rPr lang="it-IT" altLang="it-IT" sz="2000" b="1" dirty="0" err="1">
                <a:sym typeface="Calibri" pitchFamily="34" charset="0"/>
              </a:rPr>
              <a:t>FS</a:t>
            </a:r>
            <a:r>
              <a:rPr lang="it-IT" altLang="it-IT" sz="20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r>
              <a:rPr lang="it-IT" altLang="it-IT" sz="2000" dirty="0">
                <a:sym typeface="Calibri" pitchFamily="34" charset="0"/>
              </a:rPr>
              <a:t> con credenziali </a:t>
            </a:r>
            <a:r>
              <a:rPr lang="it-IT" altLang="it-IT" sz="2000" dirty="0" err="1">
                <a:sym typeface="Calibri" pitchFamily="34" charset="0"/>
              </a:rPr>
              <a:t>FedERa</a:t>
            </a:r>
            <a:br>
              <a:rPr lang="it-IT" altLang="it-IT" sz="2000" dirty="0">
                <a:sym typeface="Calibri" pitchFamily="34" charset="0"/>
              </a:rPr>
            </a:br>
            <a:r>
              <a:rPr lang="it-IT" altLang="it-IT" sz="2000" dirty="0">
                <a:sym typeface="Calibri" pitchFamily="34" charset="0"/>
                <a:hlinkClick r:id="rId2"/>
              </a:rPr>
              <a:t>https://www.youtube.com/watch?v=mfN6ujAigHM</a:t>
            </a:r>
            <a:endParaRPr lang="it-IT" altLang="it-IT" sz="2000" b="1" dirty="0">
              <a:solidFill>
                <a:schemeClr val="accent6">
                  <a:lumMod val="75000"/>
                </a:schemeClr>
              </a:solidFill>
              <a:sym typeface="Calibri" pitchFamily="34" charset="0"/>
            </a:endParaRPr>
          </a:p>
          <a:p>
            <a:r>
              <a:rPr lang="it-IT" altLang="it-IT" sz="2000" dirty="0">
                <a:sym typeface="Calibri" pitchFamily="34" charset="0"/>
              </a:rPr>
              <a:t>Prenotare da </a:t>
            </a:r>
            <a:r>
              <a:rPr lang="it-IT" altLang="it-IT" sz="2000" b="1" dirty="0" err="1">
                <a:sym typeface="Calibri" pitchFamily="34" charset="0"/>
              </a:rPr>
              <a:t>FS</a:t>
            </a:r>
            <a:r>
              <a:rPr lang="it-IT" altLang="it-IT" sz="20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br>
              <a:rPr lang="it-IT" altLang="it-IT" sz="2000" b="1" dirty="0">
                <a:solidFill>
                  <a:srgbClr val="FF0000"/>
                </a:solidFill>
                <a:sym typeface="Calibri" pitchFamily="34" charset="0"/>
              </a:rPr>
            </a:br>
            <a:r>
              <a:rPr lang="it-IT" altLang="it-IT" sz="2000" dirty="0">
                <a:sym typeface="Calibri" pitchFamily="34" charset="0"/>
                <a:hlinkClick r:id="rId3"/>
              </a:rPr>
              <a:t>https://www.youtube.com/watch?v=4GsPt3jow5U</a:t>
            </a:r>
            <a:endParaRPr lang="it-IT" altLang="it-IT" sz="2000" dirty="0">
              <a:sym typeface="Calibri" pitchFamily="34" charset="0"/>
            </a:endParaRPr>
          </a:p>
          <a:p>
            <a:r>
              <a:rPr lang="it-IT" altLang="it-IT" sz="2000" dirty="0">
                <a:sym typeface="Calibri" pitchFamily="34" charset="0"/>
              </a:rPr>
              <a:t>Modificare prenotazioni CUP da </a:t>
            </a:r>
            <a:r>
              <a:rPr lang="it-IT" altLang="it-IT" sz="2000" b="1" dirty="0" err="1">
                <a:sym typeface="Calibri" pitchFamily="34" charset="0"/>
              </a:rPr>
              <a:t>FS</a:t>
            </a:r>
            <a:r>
              <a:rPr lang="it-IT" altLang="it-IT" sz="20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br>
              <a:rPr lang="it-IT" altLang="it-IT" sz="2000" b="1" dirty="0">
                <a:solidFill>
                  <a:srgbClr val="FF0000"/>
                </a:solidFill>
                <a:sym typeface="Calibri" pitchFamily="34" charset="0"/>
              </a:rPr>
            </a:br>
            <a:r>
              <a:rPr lang="it-IT" altLang="it-IT" sz="2000" dirty="0">
                <a:sym typeface="Calibri" pitchFamily="34" charset="0"/>
                <a:hlinkClick r:id="rId4"/>
              </a:rPr>
              <a:t>https://www.youtube.com/watch?v=dwqh2OjOPtY</a:t>
            </a:r>
            <a:endParaRPr lang="it-IT" altLang="it-IT" sz="2000" dirty="0">
              <a:sym typeface="Calibri" pitchFamily="34" charset="0"/>
            </a:endParaRPr>
          </a:p>
          <a:p>
            <a:r>
              <a:rPr lang="it-IT" altLang="it-IT" sz="2000" dirty="0">
                <a:sym typeface="Calibri" pitchFamily="34" charset="0"/>
              </a:rPr>
              <a:t>Disdire prenotazioni CUP da </a:t>
            </a:r>
            <a:r>
              <a:rPr lang="it-IT" altLang="it-IT" sz="2000" b="1" dirty="0" err="1">
                <a:sym typeface="Calibri" pitchFamily="34" charset="0"/>
              </a:rPr>
              <a:t>FS</a:t>
            </a:r>
            <a:r>
              <a:rPr lang="it-IT" altLang="it-IT" sz="20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br>
              <a:rPr lang="it-IT" altLang="it-IT" sz="2000" b="1" dirty="0">
                <a:solidFill>
                  <a:srgbClr val="FF0000"/>
                </a:solidFill>
                <a:sym typeface="Calibri" pitchFamily="34" charset="0"/>
              </a:rPr>
            </a:br>
            <a:r>
              <a:rPr lang="it-IT" altLang="it-IT" sz="2000" dirty="0">
                <a:sym typeface="Calibri" pitchFamily="34" charset="0"/>
                <a:hlinkClick r:id="rId5"/>
              </a:rPr>
              <a:t>https://www.youtube.com/watch?v=00Dr-uRYdgg</a:t>
            </a:r>
            <a:endParaRPr lang="it-IT" altLang="it-IT" sz="2000" dirty="0">
              <a:sym typeface="Calibri" pitchFamily="34" charset="0"/>
            </a:endParaRPr>
          </a:p>
          <a:p>
            <a:r>
              <a:rPr lang="it-IT" altLang="it-IT" sz="2000" dirty="0">
                <a:sym typeface="Calibri" pitchFamily="34" charset="0"/>
              </a:rPr>
              <a:t>Pagare un ticket da </a:t>
            </a:r>
            <a:r>
              <a:rPr lang="it-IT" altLang="it-IT" sz="2000" b="1" dirty="0" err="1">
                <a:sym typeface="Calibri" pitchFamily="34" charset="0"/>
              </a:rPr>
              <a:t>FS</a:t>
            </a:r>
            <a:r>
              <a:rPr lang="it-IT" altLang="it-IT" sz="2000" b="1" dirty="0" err="1">
                <a:solidFill>
                  <a:srgbClr val="FF0000"/>
                </a:solidFill>
                <a:sym typeface="Calibri" pitchFamily="34" charset="0"/>
              </a:rPr>
              <a:t>e</a:t>
            </a:r>
            <a:br>
              <a:rPr lang="it-IT" altLang="it-IT" sz="2000" b="1" dirty="0">
                <a:solidFill>
                  <a:srgbClr val="FF0000"/>
                </a:solidFill>
                <a:sym typeface="Calibri" pitchFamily="34" charset="0"/>
              </a:rPr>
            </a:br>
            <a:r>
              <a:rPr lang="it-IT" altLang="it-IT" sz="2000" dirty="0">
                <a:sym typeface="Calibri" pitchFamily="34" charset="0"/>
                <a:hlinkClick r:id="rId6"/>
              </a:rPr>
              <a:t>https://www.youtube.com/watch?v=i_Xplxk17Xk</a:t>
            </a:r>
            <a:endParaRPr lang="it-IT" altLang="it-IT" sz="2000" dirty="0">
              <a:sym typeface="Calibri" pitchFamily="34" charset="0"/>
            </a:endParaRPr>
          </a:p>
          <a:p>
            <a:pPr algn="just"/>
            <a:endParaRPr lang="it-IT" altLang="it-IT" sz="2300" dirty="0">
              <a:sym typeface="Calibri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5A33F-D587-4B12-8F1C-8D5248A9FF72}" type="slidenum">
              <a:rPr lang="it-IT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56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La definizione «formale» del </a:t>
            </a:r>
            <a:r>
              <a:rPr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endParaRPr altLang="it-IT" dirty="0">
              <a:solidFill>
                <a:srgbClr val="E52F21"/>
              </a:solidFill>
              <a:ea typeface="ヒラギノ角ゴ Pro W3"/>
            </a:endParaRPr>
          </a:p>
        </p:txBody>
      </p:sp>
      <p:sp>
        <p:nvSpPr>
          <p:cNvPr id="8195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it-IT" altLang="it-IT" i="1" dirty="0"/>
              <a:t>“Il </a:t>
            </a:r>
            <a:r>
              <a:rPr lang="it-IT" altLang="it-IT" b="1" i="1" dirty="0"/>
              <a:t>Fascicolo Sanitario </a:t>
            </a:r>
            <a:r>
              <a:rPr lang="it-IT" altLang="it-IT" b="1" i="1" dirty="0">
                <a:solidFill>
                  <a:srgbClr val="E52F21"/>
                </a:solidFill>
              </a:rPr>
              <a:t>elettronico</a:t>
            </a:r>
            <a:r>
              <a:rPr lang="it-IT" altLang="it-IT" i="1" dirty="0"/>
              <a:t> è l’insieme dei dati e documenti digitali di tipo sanitario e sociosanitario, generati da eventi clinici presenti e trascorsi, riguardanti l’assistito. […]</a:t>
            </a:r>
          </a:p>
          <a:p>
            <a:pPr marL="0" indent="0" algn="just">
              <a:buFont typeface="Arial" pitchFamily="34" charset="0"/>
              <a:buNone/>
            </a:pPr>
            <a:r>
              <a:rPr lang="it-IT" altLang="it-IT" i="1" dirty="0"/>
              <a:t>Il </a:t>
            </a:r>
            <a:r>
              <a:rPr lang="it-IT" altLang="it-IT" b="1" i="1" dirty="0"/>
              <a:t>Fascicolo Sanitario </a:t>
            </a:r>
            <a:r>
              <a:rPr lang="it-IT" altLang="it-IT" b="1" i="1" dirty="0">
                <a:solidFill>
                  <a:srgbClr val="E52F21"/>
                </a:solidFill>
              </a:rPr>
              <a:t>elettronico</a:t>
            </a:r>
            <a:r>
              <a:rPr lang="it-IT" altLang="it-IT" i="1" dirty="0"/>
              <a:t> è alimentato in maniera continuativa, senza ulteriori oneri per la finanza pubblica, dai soggetti che prendono in cura l’assistito nell’ambito del Servizio sanitario nazionale e dei servizi socio-sanitari regionali, nonché, su richiesta del cittadino, con i dati medici in possesso dello stesso.”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9DEF9-B870-4CA3-BC39-2A309E335EAF}" type="slidenum">
              <a:rPr lang="it-IT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Elementi chiave del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endParaRPr altLang="it-IT" dirty="0">
              <a:solidFill>
                <a:srgbClr val="E52F21"/>
              </a:solidFill>
              <a:ea typeface="ヒラギノ角ゴ Pro W3"/>
            </a:endParaRPr>
          </a:p>
        </p:txBody>
      </p:sp>
      <p:sp>
        <p:nvSpPr>
          <p:cNvPr id="11267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it-IT" altLang="it-IT" b="1" i="1" dirty="0">
                <a:ea typeface="ヒラギノ角ゴ Pro W3"/>
                <a:cs typeface="ヒラギノ角ゴ Pro W3"/>
              </a:rPr>
              <a:t>Cosa contiene</a:t>
            </a:r>
            <a:r>
              <a:rPr lang="it-IT" altLang="it-IT" b="1" dirty="0">
                <a:ea typeface="ヒラギノ角ゴ Pro W3"/>
                <a:cs typeface="ヒラギノ角ゴ Pro W3"/>
              </a:rPr>
              <a:t>:</a:t>
            </a:r>
          </a:p>
          <a:p>
            <a:pPr lvl="1" eaLnBrk="1" hangingPunct="1"/>
            <a:r>
              <a:rPr lang="it-IT" altLang="it-IT" sz="2800" b="1" dirty="0">
                <a:solidFill>
                  <a:srgbClr val="E52F21"/>
                </a:solidFill>
                <a:ea typeface="ヒラギノ角ゴ Pro W3"/>
                <a:cs typeface="ヒラギノ角ゴ Pro W3"/>
              </a:rPr>
              <a:t>Dati Identificativi</a:t>
            </a:r>
            <a:r>
              <a:rPr lang="it-IT" altLang="it-IT" sz="28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 </a:t>
            </a:r>
            <a:r>
              <a:rPr lang="it-IT" altLang="it-IT" sz="2800" dirty="0">
                <a:ea typeface="ヒラギノ角ゴ Pro W3"/>
                <a:cs typeface="ヒラギノ角ゴ Pro W3"/>
              </a:rPr>
              <a:t>dell’anagrafica dell’assistito</a:t>
            </a:r>
          </a:p>
          <a:p>
            <a:pPr lvl="1" eaLnBrk="1" hangingPunct="1"/>
            <a:r>
              <a:rPr lang="it-IT" altLang="it-IT" sz="2800" b="1" dirty="0">
                <a:solidFill>
                  <a:srgbClr val="E52F21"/>
                </a:solidFill>
                <a:ea typeface="ヒラギノ角ゴ Pro W3"/>
                <a:cs typeface="ヒラギノ角ゴ Pro W3"/>
              </a:rPr>
              <a:t>Dati amministrativi</a:t>
            </a:r>
            <a:r>
              <a:rPr lang="it-IT" altLang="it-IT" sz="28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 </a:t>
            </a:r>
            <a:r>
              <a:rPr lang="it-IT" altLang="it-IT" sz="2800" dirty="0">
                <a:ea typeface="ヒラギノ角ゴ Pro W3"/>
                <a:cs typeface="ヒラギノ角ゴ Pro W3"/>
              </a:rPr>
              <a:t>relativi all’assistenza  (es. AUSL di assistenza, anagrafica MMG/PLS, esenzioni, …)</a:t>
            </a:r>
          </a:p>
          <a:p>
            <a:pPr lvl="1" eaLnBrk="1" hangingPunct="1"/>
            <a:r>
              <a:rPr lang="it-IT" altLang="it-IT" sz="2800" b="1" dirty="0">
                <a:solidFill>
                  <a:srgbClr val="E52F21"/>
                </a:solidFill>
                <a:ea typeface="ヒラギノ角ゴ Pro W3"/>
                <a:cs typeface="ヒラギノ角ゴ Pro W3"/>
              </a:rPr>
              <a:t>Dati sanitari</a:t>
            </a:r>
            <a:r>
              <a:rPr lang="it-IT" altLang="it-IT" sz="2800" b="1" dirty="0">
                <a:solidFill>
                  <a:srgbClr val="C00000"/>
                </a:solidFill>
                <a:ea typeface="ヒラギノ角ゴ Pro W3"/>
                <a:cs typeface="ヒラギノ角ゴ Pro W3"/>
              </a:rPr>
              <a:t> </a:t>
            </a:r>
            <a:r>
              <a:rPr lang="it-IT" altLang="it-IT" sz="2800" dirty="0">
                <a:ea typeface="ヒラギノ角ゴ Pro W3"/>
                <a:cs typeface="ヒラギノ角ゴ Pro W3"/>
              </a:rPr>
              <a:t>e, in prospettiva, socio-sanitari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it-IT" altLang="it-IT" b="1" i="1" dirty="0">
                <a:ea typeface="ヒラギノ角ゴ Pro W3"/>
                <a:cs typeface="ヒラギノ角ゴ Pro W3"/>
              </a:rPr>
              <a:t>Per quali scopi</a:t>
            </a:r>
            <a:r>
              <a:rPr lang="it-IT" altLang="it-IT" b="1" dirty="0">
                <a:ea typeface="ヒラギノ角ゴ Pro W3"/>
                <a:cs typeface="ヒラギノ角ゴ Pro W3"/>
              </a:rPr>
              <a:t>:</a:t>
            </a:r>
          </a:p>
          <a:p>
            <a:pPr lvl="1" eaLnBrk="1" hangingPunct="1"/>
            <a:r>
              <a:rPr lang="it-IT" altLang="it-IT" sz="2800" b="1" dirty="0">
                <a:solidFill>
                  <a:srgbClr val="E52F21"/>
                </a:solidFill>
                <a:ea typeface="ヒラギノ角ゴ Pro W3"/>
                <a:cs typeface="ヒラギノ角ゴ Pro W3"/>
              </a:rPr>
              <a:t>Per finalità di cura</a:t>
            </a:r>
            <a:r>
              <a:rPr lang="it-IT" altLang="it-IT" sz="2800" dirty="0">
                <a:ea typeface="ヒラギノ角ゴ Pro W3"/>
                <a:cs typeface="ヒラギノ角ゴ Pro W3"/>
              </a:rPr>
              <a:t> (dati nominativi)</a:t>
            </a:r>
          </a:p>
          <a:p>
            <a:pPr lvl="1" eaLnBrk="1" hangingPunct="1"/>
            <a:r>
              <a:rPr lang="it-IT" altLang="it-IT" sz="2800" b="1" dirty="0">
                <a:solidFill>
                  <a:srgbClr val="E52F21"/>
                </a:solidFill>
                <a:ea typeface="ヒラギノ角ゴ Pro W3"/>
                <a:cs typeface="ヒラギノ角ゴ Pro W3"/>
              </a:rPr>
              <a:t>Per finalità di ricerca</a:t>
            </a:r>
            <a:r>
              <a:rPr lang="it-IT" altLang="it-IT" sz="2800" dirty="0">
                <a:ea typeface="ヒラギノ角ゴ Pro W3"/>
                <a:cs typeface="ヒラギノ角ゴ Pro W3"/>
              </a:rPr>
              <a:t> (dati anonimi e distinti)</a:t>
            </a:r>
          </a:p>
          <a:p>
            <a:pPr lvl="1" eaLnBrk="1" hangingPunct="1"/>
            <a:r>
              <a:rPr lang="it-IT" altLang="it-IT" sz="2800" b="1" dirty="0">
                <a:solidFill>
                  <a:srgbClr val="E52F21"/>
                </a:solidFill>
                <a:ea typeface="ヒラギノ角ゴ Pro W3"/>
                <a:cs typeface="ヒラギノ角ゴ Pro W3"/>
              </a:rPr>
              <a:t>Per finalità di governo</a:t>
            </a:r>
            <a:r>
              <a:rPr lang="it-IT" altLang="it-IT" sz="2800" dirty="0">
                <a:ea typeface="ヒラギノ角ゴ Pro W3"/>
                <a:cs typeface="ヒラギノ角ゴ Pro W3"/>
              </a:rPr>
              <a:t> (dati anonimi e aggregati)</a:t>
            </a:r>
          </a:p>
          <a:p>
            <a:pPr lvl="1" eaLnBrk="1" hangingPunct="1"/>
            <a:endParaRPr lang="it-IT" altLang="it-IT" sz="2800" dirty="0">
              <a:ea typeface="ヒラギノ角ゴ Pro W3"/>
              <a:cs typeface="ヒラギノ角ゴ Pro W3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6136-9559-4148-85A7-81797C38EBBA}" type="slidenum">
              <a:rPr lang="it-IT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68313" y="4406900"/>
            <a:ext cx="8207375" cy="13620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>
                <a:cs typeface="+mj-cs"/>
              </a:rPr>
              <a:t>La rete SOLE: quale rapporto con il </a:t>
            </a:r>
            <a:r>
              <a:rPr lang="it-IT" dirty="0">
                <a:solidFill>
                  <a:schemeClr val="tx1"/>
                </a:solidFill>
              </a:rPr>
              <a:t>Fascicolo Sanitario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Elettronico</a:t>
            </a:r>
            <a:r>
              <a:rPr dirty="0">
                <a:cs typeface="+mj-cs"/>
              </a:rPr>
              <a:t>?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B9393-09D7-4622-A15B-CF96B408C42B}" type="slidenum">
              <a:rPr lang="it-IT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0118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it-IT" dirty="0">
                <a:ea typeface="ヒラギノ角ゴ Pro W3"/>
              </a:rPr>
              <a:t>Elementi del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in Regione Emilia-Romagna</a:t>
            </a:r>
          </a:p>
        </p:txBody>
      </p:sp>
      <p:sp>
        <p:nvSpPr>
          <p:cNvPr id="13315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altLang="it-IT" sz="2400" dirty="0">
                <a:ea typeface="ヒラギノ角ゴ Pro W3"/>
                <a:cs typeface="ヒラギノ角ゴ Pro W3"/>
              </a:rPr>
              <a:t>In Emilia-Romagna la realizzazione del </a:t>
            </a:r>
            <a:r>
              <a:rPr lang="it-IT" altLang="it-IT" sz="2400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sz="2400" dirty="0">
                <a:ea typeface="ヒラギノ角ゴ Pro W3"/>
                <a:cs typeface="ヒラギノ角ゴ Pro W3"/>
              </a:rPr>
              <a:t> è possibile grazie a SOLE (Sanità On Line), la rete informatica che collega i 3.500 medici e pediatri di famiglia a tutte le strutture sanitarie e agli specialisti del Servizio sanitario regionale che possono condividere, se l’interessato ha dato il proprio consenso e nel rigoroso rispetto della privacy, la documentazione clinica relativa a prestazioni e servizi erogati nelle strutture del Servizio sanitario regionale</a:t>
            </a:r>
          </a:p>
          <a:p>
            <a:pPr marL="0" indent="0" algn="just">
              <a:buNone/>
            </a:pPr>
            <a:endParaRPr lang="it-IT" altLang="it-IT" sz="2400" dirty="0">
              <a:ea typeface="ヒラギノ角ゴ Pro W3"/>
              <a:cs typeface="ヒラギノ角ゴ Pro W3"/>
            </a:endParaRPr>
          </a:p>
          <a:p>
            <a:pPr marL="0" indent="0" algn="just">
              <a:buNone/>
            </a:pPr>
            <a:r>
              <a:rPr lang="it-IT" altLang="it-IT" sz="2400" dirty="0">
                <a:ea typeface="ヒラギノ角ゴ Pro W3"/>
                <a:cs typeface="ヒラギノ角ゴ Pro W3"/>
              </a:rPr>
              <a:t>Il </a:t>
            </a:r>
            <a:r>
              <a:rPr lang="it-IT" altLang="it-IT" sz="2400" b="1" dirty="0" err="1">
                <a:ea typeface="ヒラギノ角ゴ Pro W3"/>
                <a:cs typeface="ヒラギノ角ゴ Pro W3"/>
              </a:rPr>
              <a:t>FS</a:t>
            </a:r>
            <a:r>
              <a:rPr lang="it-IT" altLang="it-IT" sz="2400" b="1" dirty="0" err="1">
                <a:solidFill>
                  <a:srgbClr val="FF0000"/>
                </a:solidFill>
                <a:ea typeface="ヒラギノ角ゴ Pro W3"/>
                <a:cs typeface="ヒラギノ角ゴ Pro W3"/>
              </a:rPr>
              <a:t>e</a:t>
            </a:r>
            <a:r>
              <a:rPr lang="it-IT" altLang="it-IT" sz="2400" dirty="0">
                <a:ea typeface="ヒラギノ角ゴ Pro W3"/>
                <a:cs typeface="ヒラギノ角ゴ Pro W3"/>
              </a:rPr>
              <a:t> in Emilia-Romagna può contenere documenti presenti sulla rete SOLE, generati a partire da gennaio 2008.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BFFF9-59F6-4A6C-93B9-1B24456B663E}" type="slidenum">
              <a:rPr lang="it-IT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umetto 4 39"/>
          <p:cNvSpPr/>
          <p:nvPr/>
        </p:nvSpPr>
        <p:spPr bwMode="auto">
          <a:xfrm>
            <a:off x="3932238" y="2928938"/>
            <a:ext cx="3429000" cy="2214562"/>
          </a:xfrm>
          <a:prstGeom prst="cloudCallout">
            <a:avLst>
              <a:gd name="adj1" fmla="val -33373"/>
              <a:gd name="adj2" fmla="val 1826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4581" name="Sole 4"/>
          <p:cNvSpPr>
            <a:spLocks noChangeArrowheads="1"/>
          </p:cNvSpPr>
          <p:nvPr/>
        </p:nvSpPr>
        <p:spPr bwMode="auto">
          <a:xfrm>
            <a:off x="4906963" y="3817938"/>
            <a:ext cx="1071562" cy="1000125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366" name="CasellaDiTesto 5"/>
          <p:cNvSpPr txBox="1">
            <a:spLocks noChangeArrowheads="1"/>
          </p:cNvSpPr>
          <p:nvPr/>
        </p:nvSpPr>
        <p:spPr bwMode="auto">
          <a:xfrm>
            <a:off x="5141913" y="4148138"/>
            <a:ext cx="601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SOLE</a:t>
            </a:r>
          </a:p>
        </p:txBody>
      </p:sp>
      <p:sp>
        <p:nvSpPr>
          <p:cNvPr id="15367" name="CasellaDiTesto 23"/>
          <p:cNvSpPr txBox="1">
            <a:spLocks noChangeArrowheads="1"/>
          </p:cNvSpPr>
          <p:nvPr/>
        </p:nvSpPr>
        <p:spPr bwMode="auto">
          <a:xfrm>
            <a:off x="3849688" y="431482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Azienda</a:t>
            </a:r>
          </a:p>
        </p:txBody>
      </p:sp>
      <p:pic>
        <p:nvPicPr>
          <p:cNvPr id="15368" name="Picture 5" descr="j03012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5675313"/>
            <a:ext cx="5810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9" descr="MCj028081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98" y="2723059"/>
            <a:ext cx="590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CasellaDiTesto 90"/>
          <p:cNvSpPr txBox="1">
            <a:spLocks noChangeArrowheads="1"/>
          </p:cNvSpPr>
          <p:nvPr/>
        </p:nvSpPr>
        <p:spPr bwMode="auto">
          <a:xfrm>
            <a:off x="7603065" y="2272454"/>
            <a:ext cx="1197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Refertante</a:t>
            </a:r>
          </a:p>
        </p:txBody>
      </p:sp>
      <p:sp>
        <p:nvSpPr>
          <p:cNvPr id="15371" name="CasellaDiTesto 96"/>
          <p:cNvSpPr txBox="1">
            <a:spLocks noChangeArrowheads="1"/>
          </p:cNvSpPr>
          <p:nvPr/>
        </p:nvSpPr>
        <p:spPr bwMode="auto">
          <a:xfrm>
            <a:off x="3371401" y="6074635"/>
            <a:ext cx="1796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Medico/Pediatra</a:t>
            </a:r>
          </a:p>
        </p:txBody>
      </p:sp>
      <p:sp>
        <p:nvSpPr>
          <p:cNvPr id="15372" name="CasellaDiTesto 63"/>
          <p:cNvSpPr txBox="1">
            <a:spLocks noChangeArrowheads="1"/>
          </p:cNvSpPr>
          <p:nvPr/>
        </p:nvSpPr>
        <p:spPr bwMode="auto">
          <a:xfrm>
            <a:off x="3351213" y="52736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5373" name="Connettore 4 40"/>
          <p:cNvCxnSpPr>
            <a:cxnSpLocks noChangeShapeType="1"/>
          </p:cNvCxnSpPr>
          <p:nvPr/>
        </p:nvCxnSpPr>
        <p:spPr bwMode="auto">
          <a:xfrm rot="5400000" flipH="1" flipV="1">
            <a:off x="4190207" y="5026819"/>
            <a:ext cx="1268412" cy="5016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CasellaDiTesto 90"/>
          <p:cNvSpPr txBox="1">
            <a:spLocks noChangeArrowheads="1"/>
          </p:cNvSpPr>
          <p:nvPr/>
        </p:nvSpPr>
        <p:spPr bwMode="auto">
          <a:xfrm>
            <a:off x="3578225" y="5303838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Prescrizione</a:t>
            </a:r>
          </a:p>
        </p:txBody>
      </p:sp>
      <p:pic>
        <p:nvPicPr>
          <p:cNvPr id="15375" name="Picture 14" descr="suap_im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90" y="1721644"/>
            <a:ext cx="12239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76" name="Connettore 4 14"/>
          <p:cNvCxnSpPr>
            <a:cxnSpLocks noChangeShapeType="1"/>
          </p:cNvCxnSpPr>
          <p:nvPr/>
        </p:nvCxnSpPr>
        <p:spPr bwMode="auto">
          <a:xfrm rot="16200000" flipV="1">
            <a:off x="4690398" y="3060837"/>
            <a:ext cx="1110200" cy="39449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CasellaDiTesto 63"/>
          <p:cNvSpPr txBox="1">
            <a:spLocks noChangeArrowheads="1"/>
          </p:cNvSpPr>
          <p:nvPr/>
        </p:nvSpPr>
        <p:spPr bwMode="auto">
          <a:xfrm>
            <a:off x="4727535" y="2647156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78" name="CasellaDiTesto 90"/>
          <p:cNvSpPr txBox="1">
            <a:spLocks noChangeArrowheads="1"/>
          </p:cNvSpPr>
          <p:nvPr/>
        </p:nvSpPr>
        <p:spPr bwMode="auto">
          <a:xfrm>
            <a:off x="3457575" y="1822450"/>
            <a:ext cx="1169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Recupero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Prescrizione</a:t>
            </a:r>
          </a:p>
        </p:txBody>
      </p:sp>
      <p:cxnSp>
        <p:nvCxnSpPr>
          <p:cNvPr id="15379" name="Connettore 4 14"/>
          <p:cNvCxnSpPr>
            <a:cxnSpLocks noChangeShapeType="1"/>
          </p:cNvCxnSpPr>
          <p:nvPr/>
        </p:nvCxnSpPr>
        <p:spPr bwMode="auto">
          <a:xfrm rot="16200000" flipH="1">
            <a:off x="5024830" y="3126973"/>
            <a:ext cx="1352549" cy="27226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CasellaDiTesto 63"/>
          <p:cNvSpPr txBox="1">
            <a:spLocks noChangeArrowheads="1"/>
          </p:cNvSpPr>
          <p:nvPr/>
        </p:nvSpPr>
        <p:spPr bwMode="auto">
          <a:xfrm>
            <a:off x="5616929" y="2513013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81" name="CasellaDiTesto 90"/>
          <p:cNvSpPr txBox="1">
            <a:spLocks noChangeArrowheads="1"/>
          </p:cNvSpPr>
          <p:nvPr/>
        </p:nvSpPr>
        <p:spPr bwMode="auto">
          <a:xfrm>
            <a:off x="5843941" y="2544763"/>
            <a:ext cx="12398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Prenotazione</a:t>
            </a:r>
          </a:p>
        </p:txBody>
      </p:sp>
      <p:sp>
        <p:nvSpPr>
          <p:cNvPr id="15382" name="CasellaDiTesto 90"/>
          <p:cNvSpPr txBox="1">
            <a:spLocks noChangeArrowheads="1"/>
          </p:cNvSpPr>
          <p:nvPr/>
        </p:nvSpPr>
        <p:spPr bwMode="auto">
          <a:xfrm>
            <a:off x="5713412" y="1402932"/>
            <a:ext cx="17000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CUP, </a:t>
            </a:r>
            <a:r>
              <a:rPr lang="it-IT" altLang="it-IT" sz="1800" b="1" dirty="0" err="1"/>
              <a:t>CUPWeb</a:t>
            </a:r>
            <a:r>
              <a:rPr lang="it-IT" altLang="it-IT" sz="1800" b="1" dirty="0"/>
              <a:t>,</a:t>
            </a:r>
            <a:br>
              <a:rPr lang="it-IT" altLang="it-IT" sz="1800" b="1" dirty="0"/>
            </a:br>
            <a:r>
              <a:rPr lang="it-IT" altLang="it-IT" sz="1800" b="1" dirty="0"/>
              <a:t>Call Center, </a:t>
            </a:r>
            <a:r>
              <a:rPr lang="it-IT" altLang="it-IT" sz="1800" b="1" dirty="0" err="1"/>
              <a:t>App</a:t>
            </a:r>
            <a:endParaRPr lang="it-IT" altLang="it-IT" sz="1400" b="1" dirty="0"/>
          </a:p>
        </p:txBody>
      </p:sp>
      <p:cxnSp>
        <p:nvCxnSpPr>
          <p:cNvPr id="15383" name="Connettore 4 14"/>
          <p:cNvCxnSpPr>
            <a:cxnSpLocks noChangeShapeType="1"/>
          </p:cNvCxnSpPr>
          <p:nvPr/>
        </p:nvCxnSpPr>
        <p:spPr bwMode="auto">
          <a:xfrm flipV="1">
            <a:off x="5973763" y="3494088"/>
            <a:ext cx="1730375" cy="47625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4" name="CasellaDiTesto 63"/>
          <p:cNvSpPr txBox="1">
            <a:spLocks noChangeArrowheads="1"/>
          </p:cNvSpPr>
          <p:nvPr/>
        </p:nvSpPr>
        <p:spPr bwMode="auto">
          <a:xfrm>
            <a:off x="5884863" y="3468688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85" name="CasellaDiTesto 90"/>
          <p:cNvSpPr txBox="1">
            <a:spLocks noChangeArrowheads="1"/>
          </p:cNvSpPr>
          <p:nvPr/>
        </p:nvSpPr>
        <p:spPr bwMode="auto">
          <a:xfrm>
            <a:off x="6111875" y="3392488"/>
            <a:ext cx="1238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Recupero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Prenotazione</a:t>
            </a:r>
          </a:p>
        </p:txBody>
      </p:sp>
      <p:sp>
        <p:nvSpPr>
          <p:cNvPr id="15386" name="CasellaDiTesto 63"/>
          <p:cNvSpPr txBox="1">
            <a:spLocks noChangeArrowheads="1"/>
          </p:cNvSpPr>
          <p:nvPr/>
        </p:nvSpPr>
        <p:spPr bwMode="auto">
          <a:xfrm>
            <a:off x="8263374" y="37861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15387" name="Connettore 4 14"/>
          <p:cNvCxnSpPr>
            <a:cxnSpLocks noChangeShapeType="1"/>
          </p:cNvCxnSpPr>
          <p:nvPr/>
        </p:nvCxnSpPr>
        <p:spPr bwMode="auto">
          <a:xfrm flipH="1">
            <a:off x="5967443" y="3017044"/>
            <a:ext cx="2020888" cy="1109662"/>
          </a:xfrm>
          <a:prstGeom prst="bentConnector3">
            <a:avLst>
              <a:gd name="adj1" fmla="val -1131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itaglia e arrotonda singolo angolo rettangolo 69"/>
          <p:cNvSpPr/>
          <p:nvPr/>
        </p:nvSpPr>
        <p:spPr bwMode="auto">
          <a:xfrm>
            <a:off x="6888690" y="4224214"/>
            <a:ext cx="714375" cy="285750"/>
          </a:xfrm>
          <a:prstGeom prst="snip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>
                <a:latin typeface="Arial" charset="0"/>
              </a:rPr>
              <a:t>Referto</a:t>
            </a:r>
          </a:p>
        </p:txBody>
      </p:sp>
      <p:sp>
        <p:nvSpPr>
          <p:cNvPr id="15389" name="CasellaDiTesto 90"/>
          <p:cNvSpPr txBox="1">
            <a:spLocks noChangeArrowheads="1"/>
          </p:cNvSpPr>
          <p:nvPr/>
        </p:nvSpPr>
        <p:spPr bwMode="auto">
          <a:xfrm>
            <a:off x="8490387" y="3708400"/>
            <a:ext cx="77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Invio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/>
              <a:t>Referto</a:t>
            </a:r>
          </a:p>
        </p:txBody>
      </p:sp>
      <p:sp>
        <p:nvSpPr>
          <p:cNvPr id="15390" name="CasellaDiTesto 63"/>
          <p:cNvSpPr txBox="1">
            <a:spLocks noChangeArrowheads="1"/>
          </p:cNvSpPr>
          <p:nvPr/>
        </p:nvSpPr>
        <p:spPr bwMode="auto">
          <a:xfrm>
            <a:off x="5113313" y="5910017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5.b</a:t>
            </a:r>
          </a:p>
        </p:txBody>
      </p:sp>
      <p:cxnSp>
        <p:nvCxnSpPr>
          <p:cNvPr id="15391" name="Connettore 4 40"/>
          <p:cNvCxnSpPr>
            <a:cxnSpLocks noChangeShapeType="1"/>
            <a:endCxn id="15368" idx="3"/>
          </p:cNvCxnSpPr>
          <p:nvPr/>
        </p:nvCxnSpPr>
        <p:spPr bwMode="auto">
          <a:xfrm rot="5400000">
            <a:off x="4351157" y="5081042"/>
            <a:ext cx="1050859" cy="634571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2" name="CasellaDiTesto 90"/>
          <p:cNvSpPr txBox="1">
            <a:spLocks noChangeArrowheads="1"/>
          </p:cNvSpPr>
          <p:nvPr/>
        </p:nvSpPr>
        <p:spPr bwMode="auto">
          <a:xfrm>
            <a:off x="5553051" y="5832229"/>
            <a:ext cx="1608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Notifica/Recupero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Referto</a:t>
            </a:r>
          </a:p>
        </p:txBody>
      </p:sp>
      <p:sp>
        <p:nvSpPr>
          <p:cNvPr id="78" name="Fumetto 4 77"/>
          <p:cNvSpPr/>
          <p:nvPr/>
        </p:nvSpPr>
        <p:spPr bwMode="auto">
          <a:xfrm>
            <a:off x="891541" y="3786190"/>
            <a:ext cx="1969120" cy="1857388"/>
          </a:xfrm>
          <a:prstGeom prst="cloudCallout">
            <a:avLst>
              <a:gd name="adj1" fmla="val -21298"/>
              <a:gd name="adj2" fmla="val -18744"/>
            </a:avLst>
          </a:prstGeom>
          <a:solidFill>
            <a:srgbClr val="FFCC66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4612" name="Sole 6"/>
          <p:cNvSpPr>
            <a:spLocks noChangeArrowheads="1"/>
          </p:cNvSpPr>
          <p:nvPr/>
        </p:nvSpPr>
        <p:spPr bwMode="auto">
          <a:xfrm>
            <a:off x="1471613" y="4071938"/>
            <a:ext cx="1071562" cy="1000125"/>
          </a:xfrm>
          <a:prstGeom prst="su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399" name="CasellaDiTesto 7"/>
          <p:cNvSpPr txBox="1">
            <a:spLocks noChangeArrowheads="1"/>
          </p:cNvSpPr>
          <p:nvPr/>
        </p:nvSpPr>
        <p:spPr bwMode="auto">
          <a:xfrm>
            <a:off x="1763713" y="4403725"/>
            <a:ext cx="4714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/>
              <a:t>FSE</a:t>
            </a:r>
          </a:p>
        </p:txBody>
      </p:sp>
      <p:sp>
        <p:nvSpPr>
          <p:cNvPr id="15400" name="CasellaDiTesto 8"/>
          <p:cNvSpPr txBox="1">
            <a:spLocks noChangeArrowheads="1"/>
          </p:cNvSpPr>
          <p:nvPr/>
        </p:nvSpPr>
        <p:spPr bwMode="auto">
          <a:xfrm>
            <a:off x="917575" y="5094288"/>
            <a:ext cx="2000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Nodo Regionale</a:t>
            </a:r>
          </a:p>
        </p:txBody>
      </p:sp>
      <p:sp>
        <p:nvSpPr>
          <p:cNvPr id="15401" name="CasellaDiTesto 22"/>
          <p:cNvSpPr txBox="1">
            <a:spLocks noChangeArrowheads="1"/>
          </p:cNvSpPr>
          <p:nvPr/>
        </p:nvSpPr>
        <p:spPr bwMode="auto">
          <a:xfrm>
            <a:off x="2557463" y="3588873"/>
            <a:ext cx="1222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/>
              <a:t>Indicizzazione</a:t>
            </a:r>
          </a:p>
        </p:txBody>
      </p:sp>
      <p:cxnSp>
        <p:nvCxnSpPr>
          <p:cNvPr id="36906" name="Connettore 4 23"/>
          <p:cNvCxnSpPr>
            <a:cxnSpLocks noChangeShapeType="1"/>
          </p:cNvCxnSpPr>
          <p:nvPr/>
        </p:nvCxnSpPr>
        <p:spPr bwMode="auto">
          <a:xfrm rot="10800000">
            <a:off x="2008188" y="4071938"/>
            <a:ext cx="2898775" cy="246062"/>
          </a:xfrm>
          <a:prstGeom prst="bentConnector4">
            <a:avLst>
              <a:gd name="adj1" fmla="val 40759"/>
              <a:gd name="adj2" fmla="val 192903"/>
            </a:avLst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617" name="Callout con freccia a destra 59"/>
          <p:cNvSpPr>
            <a:spLocks noChangeArrowheads="1"/>
          </p:cNvSpPr>
          <p:nvPr/>
        </p:nvSpPr>
        <p:spPr bwMode="auto">
          <a:xfrm>
            <a:off x="2411413" y="3933825"/>
            <a:ext cx="1368425" cy="503238"/>
          </a:xfrm>
          <a:prstGeom prst="rightArrowCallout">
            <a:avLst>
              <a:gd name="adj1" fmla="val 25000"/>
              <a:gd name="adj2" fmla="val 25000"/>
              <a:gd name="adj3" fmla="val 25020"/>
              <a:gd name="adj4" fmla="val 6497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/>
              <a:t>Indice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/>
              <a:t>Documento</a:t>
            </a:r>
          </a:p>
        </p:txBody>
      </p:sp>
      <p:sp>
        <p:nvSpPr>
          <p:cNvPr id="15404" name="CasellaDiTesto 63"/>
          <p:cNvSpPr txBox="1">
            <a:spLocks noChangeArrowheads="1"/>
          </p:cNvSpPr>
          <p:nvPr/>
        </p:nvSpPr>
        <p:spPr bwMode="auto">
          <a:xfrm>
            <a:off x="2128838" y="3517436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5.a</a:t>
            </a:r>
          </a:p>
        </p:txBody>
      </p:sp>
      <p:cxnSp>
        <p:nvCxnSpPr>
          <p:cNvPr id="42" name="Forma 41"/>
          <p:cNvCxnSpPr/>
          <p:nvPr/>
        </p:nvCxnSpPr>
        <p:spPr>
          <a:xfrm rot="10800000" flipV="1">
            <a:off x="2339975" y="4652963"/>
            <a:ext cx="2736850" cy="215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406" name="CasellaDiTesto 22"/>
          <p:cNvSpPr txBox="1">
            <a:spLocks noChangeArrowheads="1"/>
          </p:cNvSpPr>
          <p:nvPr/>
        </p:nvSpPr>
        <p:spPr bwMode="auto">
          <a:xfrm>
            <a:off x="3132138" y="4868863"/>
            <a:ext cx="12207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/>
              <a:t>Indicizzazione</a:t>
            </a:r>
          </a:p>
        </p:txBody>
      </p:sp>
      <p:sp>
        <p:nvSpPr>
          <p:cNvPr id="15407" name="CasellaDiTesto 63"/>
          <p:cNvSpPr txBox="1">
            <a:spLocks noChangeArrowheads="1"/>
          </p:cNvSpPr>
          <p:nvPr/>
        </p:nvSpPr>
        <p:spPr bwMode="auto">
          <a:xfrm>
            <a:off x="2700338" y="479742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1.a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3E1CD-A245-4AD1-A23E-EFC6D4D54C50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15409" name="Titolo 2"/>
          <p:cNvSpPr>
            <a:spLocks noGrp="1"/>
          </p:cNvSpPr>
          <p:nvPr>
            <p:ph type="title"/>
          </p:nvPr>
        </p:nvSpPr>
        <p:spPr>
          <a:xfrm>
            <a:off x="468313" y="784225"/>
            <a:ext cx="8218487" cy="700088"/>
          </a:xfrm>
        </p:spPr>
        <p:txBody>
          <a:bodyPr/>
          <a:lstStyle/>
          <a:p>
            <a:r>
              <a:rPr altLang="it-IT" dirty="0">
                <a:ea typeface="ヒラギノ角ゴ Pro W3"/>
              </a:rPr>
              <a:t>SOLE e </a:t>
            </a:r>
            <a:r>
              <a:rPr lang="it-IT" altLang="it-IT" dirty="0" err="1">
                <a:solidFill>
                  <a:schemeClr val="tx1"/>
                </a:solidFill>
                <a:ea typeface="ヒラギノ角ゴ Pro W3"/>
              </a:rPr>
              <a:t>FS</a:t>
            </a:r>
            <a:r>
              <a:rPr lang="it-IT" altLang="it-IT" dirty="0" err="1">
                <a:solidFill>
                  <a:srgbClr val="E52F21"/>
                </a:solidFill>
                <a:ea typeface="ヒラギノ角ゴ Pro W3"/>
              </a:rPr>
              <a:t>e</a:t>
            </a:r>
            <a:r>
              <a:rPr altLang="it-IT" dirty="0">
                <a:ea typeface="ヒラギノ角ゴ Pro W3"/>
              </a:rPr>
              <a:t> – P</a:t>
            </a:r>
            <a:r>
              <a:rPr lang="it-IT" altLang="it-IT" dirty="0">
                <a:ea typeface="ヒラギノ角ゴ Pro W3"/>
              </a:rPr>
              <a:t>rescrivo, erogo, p</a:t>
            </a:r>
            <a:r>
              <a:rPr altLang="it-IT" dirty="0">
                <a:ea typeface="ヒラギノ角ゴ Pro W3"/>
              </a:rPr>
              <a:t>renoto</a:t>
            </a:r>
            <a:r>
              <a:rPr lang="it-IT" altLang="it-IT" dirty="0">
                <a:ea typeface="ヒラギノ角ゴ Pro W3"/>
              </a:rPr>
              <a:t>, r</a:t>
            </a:r>
            <a:r>
              <a:rPr altLang="it-IT" dirty="0">
                <a:ea typeface="ヒラギノ角ゴ Pro W3"/>
              </a:rPr>
              <a:t>eferto</a:t>
            </a:r>
            <a:r>
              <a:rPr lang="it-IT" altLang="it-IT" dirty="0">
                <a:ea typeface="ヒラギノ角ゴ Pro W3"/>
              </a:rPr>
              <a:t>, ricevo</a:t>
            </a:r>
            <a:endParaRPr altLang="it-IT" dirty="0">
              <a:ea typeface="ヒラギノ角ゴ Pro W3"/>
            </a:endParaRPr>
          </a:p>
        </p:txBody>
      </p:sp>
      <p:pic>
        <p:nvPicPr>
          <p:cNvPr id="1026" name="Picture 2" descr="Risultati immagini per drugstore">
            <a:extLst>
              <a:ext uri="{FF2B5EF4-FFF2-40B4-BE49-F238E27FC236}">
                <a16:creationId xmlns:a16="http://schemas.microsoft.com/office/drawing/2014/main" id="{6F4466E3-1465-4DB5-B7C2-6C3694F8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2" y="1770061"/>
            <a:ext cx="1121033" cy="9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96">
            <a:extLst>
              <a:ext uri="{FF2B5EF4-FFF2-40B4-BE49-F238E27FC236}">
                <a16:creationId xmlns:a16="http://schemas.microsoft.com/office/drawing/2014/main" id="{B8D5525A-A88F-462B-80B3-EEF968700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24" y="2702984"/>
            <a:ext cx="1213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Farmacista</a:t>
            </a:r>
          </a:p>
        </p:txBody>
      </p:sp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071B92C5-D6C5-4A0E-88E4-54B0B700A174}"/>
              </a:ext>
            </a:extLst>
          </p:cNvPr>
          <p:cNvCxnSpPr>
            <a:cxnSpLocks/>
          </p:cNvCxnSpPr>
          <p:nvPr/>
        </p:nvCxnSpPr>
        <p:spPr>
          <a:xfrm rot="10800000">
            <a:off x="1917703" y="2347913"/>
            <a:ext cx="3497261" cy="1465270"/>
          </a:xfrm>
          <a:prstGeom prst="bentConnector3">
            <a:avLst>
              <a:gd name="adj1" fmla="val 263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3">
            <a:extLst>
              <a:ext uri="{FF2B5EF4-FFF2-40B4-BE49-F238E27FC236}">
                <a16:creationId xmlns:a16="http://schemas.microsoft.com/office/drawing/2014/main" id="{9654E5AC-F607-493E-808B-73E639709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295" y="2332685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2bis</a:t>
            </a:r>
          </a:p>
        </p:txBody>
      </p: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830030AF-4642-4FEF-8F78-84C62F1A0E6E}"/>
              </a:ext>
            </a:extLst>
          </p:cNvPr>
          <p:cNvCxnSpPr/>
          <p:nvPr/>
        </p:nvCxnSpPr>
        <p:spPr>
          <a:xfrm>
            <a:off x="1691680" y="2851151"/>
            <a:ext cx="3348592" cy="1119187"/>
          </a:xfrm>
          <a:prstGeom prst="bentConnector3">
            <a:avLst>
              <a:gd name="adj1" fmla="val 6545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90">
            <a:extLst>
              <a:ext uri="{FF2B5EF4-FFF2-40B4-BE49-F238E27FC236}">
                <a16:creationId xmlns:a16="http://schemas.microsoft.com/office/drawing/2014/main" id="{8415448E-E34D-45EC-AEA4-8EA6B3740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171" y="2861658"/>
            <a:ext cx="1161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Registrazione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Erogazione</a:t>
            </a:r>
          </a:p>
        </p:txBody>
      </p:sp>
      <p:sp>
        <p:nvSpPr>
          <p:cNvPr id="67" name="CasellaDiTesto 63">
            <a:extLst>
              <a:ext uri="{FF2B5EF4-FFF2-40B4-BE49-F238E27FC236}">
                <a16:creationId xmlns:a16="http://schemas.microsoft.com/office/drawing/2014/main" id="{90266FBA-2122-4FD4-8CB9-3570E03B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370" y="2915104"/>
            <a:ext cx="566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i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3bis</a:t>
            </a:r>
          </a:p>
        </p:txBody>
      </p:sp>
      <p:pic>
        <p:nvPicPr>
          <p:cNvPr id="1028" name="Picture 4" descr="Risultati immagini per medico clipart">
            <a:extLst>
              <a:ext uri="{FF2B5EF4-FFF2-40B4-BE49-F238E27FC236}">
                <a16:creationId xmlns:a16="http://schemas.microsoft.com/office/drawing/2014/main" id="{69F8AB09-6A54-47F3-89D0-E6827E24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67" y="2706390"/>
            <a:ext cx="689521" cy="9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magine correlata">
            <a:extLst>
              <a:ext uri="{FF2B5EF4-FFF2-40B4-BE49-F238E27FC236}">
                <a16:creationId xmlns:a16="http://schemas.microsoft.com/office/drawing/2014/main" id="{D16C6CAD-BC71-44B8-9C05-A825C90C7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8"/>
          <a:stretch/>
        </p:blipFill>
        <p:spPr bwMode="auto">
          <a:xfrm>
            <a:off x="7866243" y="4278812"/>
            <a:ext cx="585812" cy="5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633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3345</Words>
  <Application>Microsoft Office PowerPoint</Application>
  <PresentationFormat>Presentazione su schermo (4:3)</PresentationFormat>
  <Paragraphs>409</Paragraphs>
  <Slides>48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6" baseType="lpstr">
      <vt:lpstr>Calibri</vt:lpstr>
      <vt:lpstr>PEIbolditalic</vt:lpstr>
      <vt:lpstr>Courier</vt:lpstr>
      <vt:lpstr>Dosis</vt:lpstr>
      <vt:lpstr>Arial</vt:lpstr>
      <vt:lpstr>ヒラギノ角ゴ Pro W3</vt:lpstr>
      <vt:lpstr>MS PGothic</vt:lpstr>
      <vt:lpstr>Tema di Office</vt:lpstr>
      <vt:lpstr>Presentazione standard di PowerPoint</vt:lpstr>
      <vt:lpstr>FSe – i tuoi servizi sanitari in un click</vt:lpstr>
      <vt:lpstr>Di cosa vogliamo parlare?</vt:lpstr>
      <vt:lpstr>Definizione ed elementi chiave del Fascicolo Sanitario Elettronico</vt:lpstr>
      <vt:lpstr>La definizione «formale» del FSe</vt:lpstr>
      <vt:lpstr>Elementi chiave del FSe</vt:lpstr>
      <vt:lpstr>La rete SOLE: quale rapporto con il Fascicolo Sanitario Elettronico?</vt:lpstr>
      <vt:lpstr>Elementi del FSe in Regione Emilia-Romagna</vt:lpstr>
      <vt:lpstr>SOLE e FSe – Prescrivo, erogo, prenoto, referto, ricevo</vt:lpstr>
      <vt:lpstr>Il Fascicolo Sanitario Elettronico e l'impegnativa DEMATERIALIZZATA</vt:lpstr>
      <vt:lpstr>Dematerializzazione "ricetta rossa"</vt:lpstr>
      <vt:lpstr>Presentazione standard di PowerPoint</vt:lpstr>
      <vt:lpstr>RITIRARE I REFERTI CON IL Fascicolo Sanitario Elettronico</vt:lpstr>
      <vt:lpstr>Ho il FSe, devo ritirare il referto dei miei esami?</vt:lpstr>
      <vt:lpstr>Ritirare anche le immagini radiografiche da FSe</vt:lpstr>
      <vt:lpstr>IL Fascicolo Sanitario Elettronico come accedere, quali utilizzi</vt:lpstr>
      <vt:lpstr>Accedere al FSe : chi, con cosa, come</vt:lpstr>
      <vt:lpstr>Evoluzione delle credenziali per accesso ad FSe</vt:lpstr>
      <vt:lpstr>Accedere al FSe con FedERa</vt:lpstr>
      <vt:lpstr>Accedere al FSe con SPID</vt:lpstr>
      <vt:lpstr>Si può accedere ad altri FSe oltre al proprio?</vt:lpstr>
      <vt:lpstr>La gestione della Privacy: il FSe e i consensi</vt:lpstr>
      <vt:lpstr>Ottenere l'accesso al FSe - 1</vt:lpstr>
      <vt:lpstr>Ottenere l'accesso al FSe - 2</vt:lpstr>
      <vt:lpstr>Ottenere l'accesso al FSe - 3</vt:lpstr>
      <vt:lpstr>Ottenere l'accesso al FSe - 4</vt:lpstr>
      <vt:lpstr>Ottenere l'accesso al FSe - 5</vt:lpstr>
      <vt:lpstr>Come accedere al Fascicolo Sanitario elettronico - 1</vt:lpstr>
      <vt:lpstr>Come accedere al Fascicolo Sanitario elettronico - 2</vt:lpstr>
      <vt:lpstr>Cosa si può fare con il Fascicolo sanitario elettronico</vt:lpstr>
      <vt:lpstr>Cosa contiene il Fascicolo Sanitario elettronico - 1</vt:lpstr>
      <vt:lpstr>Cosa contiene il Fascicolo Sanitario elettronico - 2</vt:lpstr>
      <vt:lpstr>il Fascicolo Sanitario Elettronico: come stiamo procedendo</vt:lpstr>
      <vt:lpstr>Nuove implementazioni</vt:lpstr>
      <vt:lpstr>Nuove implementazioni – DAT</vt:lpstr>
      <vt:lpstr>Prossimi rilasci in FSe</vt:lpstr>
      <vt:lpstr>Nuove implementazioni – DAT</vt:lpstr>
      <vt:lpstr>il Fascicolo Sanitario Elettronico in italia e in emilia-romagna</vt:lpstr>
      <vt:lpstr>Il Fascicolo Sanitario elettronico in Italia - presenza</vt:lpstr>
      <vt:lpstr>Il Fascicolo Sanitario elettronico in Italia - servizi</vt:lpstr>
      <vt:lpstr>Il Fascicolo Sanitario elettronico in Italia - obiettivi</vt:lpstr>
      <vt:lpstr>Il Fascicolo Sanitario elettronico in Emilia-Romagna</vt:lpstr>
      <vt:lpstr>FSe attivati al 15/10/2018 (progressione - grafico)</vt:lpstr>
      <vt:lpstr>La distribuzione per età e genere degli utenti FSe</vt:lpstr>
      <vt:lpstr>La distribuzione per età e genere degli utenti FSe</vt:lpstr>
      <vt:lpstr>il Fascicolo Sanitario Elettronico: come ottenere assistenza</vt:lpstr>
      <vt:lpstr>Assistenza per l’uso del FSe - 1</vt:lpstr>
      <vt:lpstr>Assistenza per l’uso del FSe - 2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FSE C2K</dc:title>
  <dc:creator>GianLuigi Amadei</dc:creator>
  <cp:lastModifiedBy>Tosi Simonetta</cp:lastModifiedBy>
  <cp:revision>178</cp:revision>
  <cp:lastPrinted>2019-04-12T09:26:16Z</cp:lastPrinted>
  <dcterms:created xsi:type="dcterms:W3CDTF">2013-01-15T14:12:02Z</dcterms:created>
  <dcterms:modified xsi:type="dcterms:W3CDTF">2019-04-12T09:28:16Z</dcterms:modified>
</cp:coreProperties>
</file>